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930" r:id="rId1"/>
  </p:sldMasterIdLst>
  <p:notesMasterIdLst>
    <p:notesMasterId r:id="rId16"/>
  </p:notesMasterIdLst>
  <p:handoutMasterIdLst>
    <p:handoutMasterId r:id="rId17"/>
  </p:handoutMasterIdLst>
  <p:sldIdLst>
    <p:sldId id="501" r:id="rId2"/>
    <p:sldId id="383" r:id="rId3"/>
    <p:sldId id="649" r:id="rId4"/>
    <p:sldId id="462" r:id="rId5"/>
    <p:sldId id="505" r:id="rId6"/>
    <p:sldId id="680" r:id="rId7"/>
    <p:sldId id="681" r:id="rId8"/>
    <p:sldId id="503" r:id="rId9"/>
    <p:sldId id="504" r:id="rId10"/>
    <p:sldId id="683" r:id="rId11"/>
    <p:sldId id="682" r:id="rId12"/>
    <p:sldId id="675" r:id="rId13"/>
    <p:sldId id="679" r:id="rId14"/>
    <p:sldId id="684" r:id="rId15"/>
  </p:sldIdLst>
  <p:sldSz cx="9144000" cy="6858000" type="letter"/>
  <p:notesSz cx="9144000" cy="6858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opperplate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opperplate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opperplate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opperplate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opperplate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Copperplate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Copperplate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Copperplate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Copperplate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E7B04"/>
    <a:srgbClr val="423BFF"/>
    <a:srgbClr val="FFBB20"/>
    <a:srgbClr val="020000"/>
    <a:srgbClr val="18C908"/>
    <a:srgbClr val="FF301B"/>
    <a:srgbClr val="C1FFF0"/>
    <a:srgbClr val="DDE5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767"/>
    <p:restoredTop sz="87309" autoAdjust="0"/>
  </p:normalViewPr>
  <p:slideViewPr>
    <p:cSldViewPr>
      <p:cViewPr varScale="1">
        <p:scale>
          <a:sx n="97" d="100"/>
          <a:sy n="97" d="100"/>
        </p:scale>
        <p:origin x="200" y="7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52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2080"/>
    </p:cViewPr>
  </p:sorterViewPr>
  <p:notesViewPr>
    <p:cSldViewPr>
      <p:cViewPr varScale="1">
        <p:scale>
          <a:sx n="193" d="100"/>
          <a:sy n="193" d="100"/>
        </p:scale>
        <p:origin x="200" y="456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opperplate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opperplate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r>
              <a:rPr lang="en-US"/>
              <a:t>Class 2 - Jan. 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opperplate" pitchFamily="-111" charset="0"/>
                <a:ea typeface="ＭＳ Ｐゴシック" pitchFamily="-111" charset="-128"/>
                <a:cs typeface="ＭＳ Ｐゴシック" pitchFamily="-111" charset="-128"/>
              </a:defRPr>
            </a:lvl1pPr>
          </a:lstStyle>
          <a:p>
            <a:pPr>
              <a:defRPr/>
            </a:pPr>
            <a:r>
              <a:rPr lang="nl-NL"/>
              <a:t>ATMS 502 - Spring 2020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D14B666-DCB2-B240-95BA-17CF7BED180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360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160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r>
              <a:rPr lang="en-US"/>
              <a:t>Class 2 - Jan. 23</a:t>
            </a:r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19200" y="3257550"/>
            <a:ext cx="67056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defRPr>
            </a:lvl1pPr>
          </a:lstStyle>
          <a:p>
            <a:pPr>
              <a:defRPr/>
            </a:pPr>
            <a:r>
              <a:rPr lang="nl-NL"/>
              <a:t>ATMS 502 - Spring 2020</a:t>
            </a:r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160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fld id="{7319BFDF-F953-324C-9907-A4285441D0B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010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ＭＳ Ｐゴシック" pitchFamily="-109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647EC9-AFC9-134F-91B0-88E9E96E29D6}" type="slidenum">
              <a:rPr lang="en-US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1</a:t>
            </a:fld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8683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 2 - Jan. 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ATMS 502 - Spring 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9BFDF-F953-324C-9907-A4285441D0B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17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 2 - Jan. 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ATMS 502 - Spring 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9BFDF-F953-324C-9907-A4285441D0B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423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Class 2 - Jan. 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ATMS 502 - Spring 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9BFDF-F953-324C-9907-A4285441D0B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556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10/8/20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4659AC4A-1BEA-CC43-A406-17C35A0021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10/8/20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CFF29-2BE4-5440-AA8E-162C2B6A2C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F7B4C004-2D9E-FC4C-94C2-B311B8556B2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10/8/20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10/8/20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997FBC1A-D1AB-074B-97D1-26C74082226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10/8/20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AB8B46F2-3B96-0D4B-A2BF-2262FB3540B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pPr>
              <a:defRPr/>
            </a:pPr>
            <a:r>
              <a:rPr lang="en-US"/>
              <a:t>10/8/20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78D8F-2A5C-CC45-8663-26734EBCA2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10/8/20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1F334C6C-39ED-B64C-A6A7-325F0AFD8F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10/8/20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9905DBF-68C3-0445-8270-DB23A15D2A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10/8/20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91A729D-F1A8-6B45-A5E7-FDC85B8DA3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5AF2031-28E2-2E4C-8731-4E39EDFE4B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10/8/20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CC532975-ABD2-B34C-B836-CBB3B70B5FB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pPr>
              <a:defRPr/>
            </a:pPr>
            <a:r>
              <a:rPr lang="en-US"/>
              <a:t>10/8/20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0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/>
              <a:t>10/8/20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0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nl-NL"/>
              <a:t>PHYS 8750, Clemson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FBCAEBE-9FF7-4744-92F4-19AAB4C7E9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</p:sldLayoutIdLst>
  <p:hf hdr="0"/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165839" y="0"/>
            <a:ext cx="6858001" cy="1219202"/>
          </a:xfrm>
        </p:spPr>
        <p:txBody>
          <a:bodyPr anchor="ctr">
            <a:normAutofit/>
          </a:bodyPr>
          <a:lstStyle/>
          <a:p>
            <a:pPr algn="ctr" eaLnBrk="1" hangingPunct="1">
              <a:lnSpc>
                <a:spcPct val="65000"/>
              </a:lnSpc>
              <a:spcBef>
                <a:spcPct val="50000"/>
              </a:spcBef>
            </a:pPr>
            <a:r>
              <a:rPr lang="en-US" sz="3200" i="1" dirty="0">
                <a:solidFill>
                  <a:srgbClr val="C00000"/>
                </a:solidFill>
                <a:latin typeface="Copperplate" pitchFamily="-108" charset="0"/>
                <a:ea typeface="ＭＳ Ｐゴシック" pitchFamily="-108" charset="-128"/>
                <a:cs typeface="ＭＳ Ｐゴシック" pitchFamily="-108" charset="-128"/>
              </a:rPr>
              <a:t>PHYS 8750</a:t>
            </a:r>
            <a:br>
              <a:rPr lang="en-US" sz="3200" i="1" dirty="0">
                <a:solidFill>
                  <a:srgbClr val="C00000"/>
                </a:solidFill>
                <a:latin typeface="Copperplate" pitchFamily="-108" charset="0"/>
                <a:ea typeface="ＭＳ Ｐゴシック" pitchFamily="-108" charset="-128"/>
                <a:cs typeface="ＭＳ Ｐゴシック" pitchFamily="-108" charset="-128"/>
              </a:rPr>
            </a:br>
            <a:r>
              <a:rPr lang="en-US" sz="3200" i="1" dirty="0">
                <a:solidFill>
                  <a:srgbClr val="C00000"/>
                </a:solidFill>
                <a:latin typeface="Copperplate" pitchFamily="-108" charset="0"/>
                <a:ea typeface="ＭＳ Ｐゴシック" pitchFamily="-108" charset="-128"/>
                <a:cs typeface="ＭＳ Ｐゴシック" pitchFamily="-108" charset="-128"/>
              </a:rPr>
              <a:t>Numerical Fluid Dynamics</a:t>
            </a:r>
            <a:endParaRPr lang="en-US" sz="3200" i="1" dirty="0">
              <a:solidFill>
                <a:srgbClr val="C00000"/>
              </a:solidFill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5365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-1524000" y="3694624"/>
            <a:ext cx="5989637" cy="615462"/>
          </a:xfrm>
        </p:spPr>
        <p:txBody>
          <a:bodyPr/>
          <a:lstStyle/>
          <a:p>
            <a:pPr marL="0" indent="0" algn="ctr" eaLnBrk="1" hangingPunct="1">
              <a:buFont typeface="Wingdings" pitchFamily="-108" charset="2"/>
              <a:buNone/>
            </a:pPr>
            <a:r>
              <a:rPr lang="en-US" i="1" dirty="0">
                <a:solidFill>
                  <a:schemeClr val="bg1"/>
                </a:solidFill>
                <a:latin typeface="Copperplate" pitchFamily="-108" charset="0"/>
                <a:ea typeface="ＭＳ Ｐゴシック" pitchFamily="-108" charset="-128"/>
                <a:cs typeface="ＭＳ Ｐゴシック" pitchFamily="-108" charset="-128"/>
              </a:rPr>
              <a:t>Fall, 2020</a:t>
            </a:r>
            <a:endParaRPr lang="en-US" dirty="0">
              <a:solidFill>
                <a:schemeClr val="bg1"/>
              </a:solidFill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10/8/20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729D-F1A8-6B45-A5E7-FDC85B8DA35C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D110A1-B2F5-FD49-B8C8-A5B1BCB6E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404984"/>
            <a:ext cx="3581400" cy="365760"/>
          </a:xfrm>
        </p:spPr>
        <p:txBody>
          <a:bodyPr/>
          <a:lstStyle/>
          <a:p>
            <a:pPr>
              <a:defRPr/>
            </a:pPr>
            <a:r>
              <a:rPr lang="nl-NL" dirty="0"/>
              <a:t>PHYS 8750, </a:t>
            </a:r>
            <a:r>
              <a:rPr lang="nl-NL" dirty="0" err="1"/>
              <a:t>Clemson</a:t>
            </a:r>
            <a:endParaRPr lang="en-US" dirty="0"/>
          </a:p>
        </p:txBody>
      </p:sp>
      <p:pic>
        <p:nvPicPr>
          <p:cNvPr id="9" name="Picture 8" descr="Web_Steep_Breaking_Waves.jpg">
            <a:extLst>
              <a:ext uri="{FF2B5EF4-FFF2-40B4-BE49-F238E27FC236}">
                <a16:creationId xmlns:a16="http://schemas.microsoft.com/office/drawing/2014/main" id="{E19C4B5F-BC12-2848-B173-102C19573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32" y="1016849"/>
            <a:ext cx="8894135" cy="50029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E05664-C456-154C-9A3F-1F0D825D0EC8}"/>
              </a:ext>
            </a:extLst>
          </p:cNvPr>
          <p:cNvSpPr txBox="1"/>
          <p:nvPr/>
        </p:nvSpPr>
        <p:spPr>
          <a:xfrm rot="16200000">
            <a:off x="8019157" y="4486103"/>
            <a:ext cx="1899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daac.hpc.mil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/gallery/</a:t>
            </a:r>
          </a:p>
        </p:txBody>
      </p:sp>
    </p:spTree>
    <p:extLst>
      <p:ext uri="{BB962C8B-B14F-4D97-AF65-F5344CB8AC3E}">
        <p14:creationId xmlns:p14="http://schemas.microsoft.com/office/powerpoint/2010/main" val="635815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3575B-3C46-E148-9E55-5FBE1B787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Takacs’s Schemes (Lax-</a:t>
            </a:r>
            <a:r>
              <a:rPr lang="en-US" dirty="0" err="1"/>
              <a:t>Wendroff</a:t>
            </a:r>
            <a:r>
              <a:rPr lang="en-US" dirty="0"/>
              <a:t>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54ACB9-C397-E34E-AA5F-4D63C1B4E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10/8/20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4F5C87-C2A3-804C-9104-65AB87CDE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0736A3-2EAE-9E44-BA3E-64AA3882B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FBC1A-D1AB-074B-97D1-26C74082226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C13ADC-F235-8240-A7CD-F2E3A620FD9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70C0"/>
                </a:solidFill>
              </a:rPr>
              <a:t>Higher-order of schemes by involving more spatial points.</a:t>
            </a:r>
          </a:p>
          <a:p>
            <a:endParaRPr lang="en-US" dirty="0"/>
          </a:p>
        </p:txBody>
      </p:sp>
      <p:pic>
        <p:nvPicPr>
          <p:cNvPr id="9" name="Online Media 7" descr="Advection_PDE_RK_4thSpace_4and6Filt_Spike.mp4">
            <a:hlinkClick r:id="" action="ppaction://media"/>
            <a:extLst>
              <a:ext uri="{FF2B5EF4-FFF2-40B4-BE49-F238E27FC236}">
                <a16:creationId xmlns:a16="http://schemas.microsoft.com/office/drawing/2014/main" id="{746EC03C-15BB-3243-A6CA-CC0E0EA1B8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6511" y="2590799"/>
            <a:ext cx="4256025" cy="3192019"/>
          </a:xfrm>
          <a:prstGeom prst="rect">
            <a:avLst/>
          </a:prstGeom>
        </p:spPr>
      </p:pic>
      <p:pic>
        <p:nvPicPr>
          <p:cNvPr id="10" name="Online Media 10" descr="Advection_PDE_RK_4thSpace_4and6Filt_Takacs_Triangle.mp4">
            <a:hlinkClick r:id="" action="ppaction://media"/>
            <a:extLst>
              <a:ext uri="{FF2B5EF4-FFF2-40B4-BE49-F238E27FC236}">
                <a16:creationId xmlns:a16="http://schemas.microsoft.com/office/drawing/2014/main" id="{2AE1C07C-9E4E-5B4F-A5AD-F5E620E6AF6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01463" y="2590800"/>
            <a:ext cx="4250851" cy="319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0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6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34222-BEF2-E94B-A596-D8F8E07B6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Filtering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81E50F-CAA8-7B4B-ACED-DE7066FAB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10/8/20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13A16A-A160-E848-BF44-B3CAB508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DEECF0-A8BC-2F46-937C-F968C9258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FBC1A-D1AB-074B-97D1-26C74082226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77FB7B-E852-E24C-A8F4-1BF61A89624E}"/>
              </a:ext>
            </a:extLst>
          </p:cNvPr>
          <p:cNvSpPr txBox="1"/>
          <p:nvPr/>
        </p:nvSpPr>
        <p:spPr>
          <a:xfrm>
            <a:off x="150657" y="1313452"/>
            <a:ext cx="5636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Second-derivative smoother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81BFDB-399C-DA40-91F7-9D1E21815384}"/>
                  </a:ext>
                </a:extLst>
              </p:cNvPr>
              <p:cNvSpPr txBox="1"/>
              <p:nvPr/>
            </p:nvSpPr>
            <p:spPr>
              <a:xfrm>
                <a:off x="230291" y="1734436"/>
                <a:ext cx="3274909" cy="61080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81BFDB-399C-DA40-91F7-9D1E21815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91" y="1734436"/>
                <a:ext cx="3274909" cy="610808"/>
              </a:xfrm>
              <a:prstGeom prst="rect">
                <a:avLst/>
              </a:prstGeom>
              <a:blipFill>
                <a:blip r:embed="rId2"/>
                <a:stretch>
                  <a:fillRect t="-4000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67C6F00-C437-9246-9A0F-338310B3753E}"/>
              </a:ext>
            </a:extLst>
          </p:cNvPr>
          <p:cNvSpPr txBox="1"/>
          <p:nvPr/>
        </p:nvSpPr>
        <p:spPr>
          <a:xfrm>
            <a:off x="150657" y="2460610"/>
            <a:ext cx="5636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4</a:t>
            </a:r>
            <a:r>
              <a:rPr lang="en-US" sz="2000" baseline="30000" dirty="0">
                <a:solidFill>
                  <a:srgbClr val="7030A0"/>
                </a:solidFill>
              </a:rPr>
              <a:t>th</a:t>
            </a:r>
            <a:r>
              <a:rPr lang="en-US" sz="2000" dirty="0">
                <a:solidFill>
                  <a:srgbClr val="7030A0"/>
                </a:solidFill>
              </a:rPr>
              <a:t>-derivative smoother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F39C08-BEDD-3E46-B641-01F05C694743}"/>
                  </a:ext>
                </a:extLst>
              </p:cNvPr>
              <p:cNvSpPr txBox="1"/>
              <p:nvPr/>
            </p:nvSpPr>
            <p:spPr>
              <a:xfrm>
                <a:off x="230291" y="2975868"/>
                <a:ext cx="4954597" cy="61080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+4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−6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+4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F39C08-BEDD-3E46-B641-01F05C694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91" y="2975868"/>
                <a:ext cx="4954597" cy="610808"/>
              </a:xfrm>
              <a:prstGeom prst="rect">
                <a:avLst/>
              </a:prstGeom>
              <a:blipFill>
                <a:blip r:embed="rId3"/>
                <a:stretch>
                  <a:fillRect t="-2000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8AA9276-C7EC-7F40-9A94-46BD0DD51047}"/>
              </a:ext>
            </a:extLst>
          </p:cNvPr>
          <p:cNvSpPr txBox="1"/>
          <p:nvPr/>
        </p:nvSpPr>
        <p:spPr>
          <a:xfrm>
            <a:off x="167282" y="3722130"/>
            <a:ext cx="5636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6</a:t>
            </a:r>
            <a:r>
              <a:rPr lang="en-US" sz="2000" baseline="30000" dirty="0">
                <a:solidFill>
                  <a:srgbClr val="7030A0"/>
                </a:solidFill>
              </a:rPr>
              <a:t>th</a:t>
            </a:r>
            <a:r>
              <a:rPr lang="en-US" sz="2000" dirty="0">
                <a:solidFill>
                  <a:srgbClr val="7030A0"/>
                </a:solidFill>
              </a:rPr>
              <a:t>-derivative smoother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2D9730-3B41-3243-91A1-DF83DCD1917A}"/>
                  </a:ext>
                </a:extLst>
              </p:cNvPr>
              <p:cNvSpPr txBox="1"/>
              <p:nvPr/>
            </p:nvSpPr>
            <p:spPr>
              <a:xfrm>
                <a:off x="230291" y="4209666"/>
                <a:ext cx="4544568" cy="69929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+3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−6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+15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20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15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−6</m:t>
                              </m:r>
                              <m:sSub>
                                <m:sSub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2D9730-3B41-3243-91A1-DF83DCD19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91" y="4209666"/>
                <a:ext cx="4544568" cy="6992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10DA5D-6887-6148-AC83-69FE571C3ED9}"/>
                  </a:ext>
                </a:extLst>
              </p:cNvPr>
              <p:cNvSpPr txBox="1"/>
              <p:nvPr/>
            </p:nvSpPr>
            <p:spPr>
              <a:xfrm>
                <a:off x="271659" y="5563040"/>
                <a:ext cx="3385941" cy="602857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𝑑𝑏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𝑐𝑜𝑠𝑘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10DA5D-6887-6148-AC83-69FE571C3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59" y="5563040"/>
                <a:ext cx="3385941" cy="602857"/>
              </a:xfrm>
              <a:prstGeom prst="rect">
                <a:avLst/>
              </a:prstGeom>
              <a:blipFill>
                <a:blip r:embed="rId5"/>
                <a:stretch>
                  <a:fillRect t="-2000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BFD38EA-7B84-7846-84EE-F1DA4DFEC692}"/>
              </a:ext>
            </a:extLst>
          </p:cNvPr>
          <p:cNvSpPr txBox="1"/>
          <p:nvPr/>
        </p:nvSpPr>
        <p:spPr>
          <a:xfrm>
            <a:off x="167283" y="5047782"/>
            <a:ext cx="5319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damping factor n</a:t>
            </a:r>
            <a:r>
              <a:rPr lang="en-US" sz="2000" baseline="30000" dirty="0">
                <a:solidFill>
                  <a:srgbClr val="7030A0"/>
                </a:solidFill>
              </a:rPr>
              <a:t>th</a:t>
            </a:r>
            <a:r>
              <a:rPr lang="en-US" sz="2000" dirty="0">
                <a:solidFill>
                  <a:srgbClr val="7030A0"/>
                </a:solidFill>
              </a:rPr>
              <a:t>-derivative smoother</a:t>
            </a:r>
            <a:endParaRPr lang="en-US" sz="2000" baseline="30000" dirty="0">
              <a:solidFill>
                <a:srgbClr val="7030A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600599E-9D1B-B641-B6CB-6EE1B1FBEF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3999" y="1288781"/>
            <a:ext cx="3659343" cy="227877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B562B9A-AC08-454B-947C-94A7DDC32296}"/>
                  </a:ext>
                </a:extLst>
              </p:cNvPr>
              <p:cNvSpPr txBox="1"/>
              <p:nvPr/>
            </p:nvSpPr>
            <p:spPr>
              <a:xfrm>
                <a:off x="5641194" y="3679812"/>
                <a:ext cx="3044952" cy="780983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000" b="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  Damping rate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𝑐𝑜𝑠𝑘</m:t>
                                  </m:r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B562B9A-AC08-454B-947C-94A7DDC32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194" y="3679812"/>
                <a:ext cx="3044952" cy="780983"/>
              </a:xfrm>
              <a:prstGeom prst="rect">
                <a:avLst/>
              </a:prstGeom>
              <a:blipFill>
                <a:blip r:embed="rId7"/>
                <a:stretch>
                  <a:fillRect t="-9524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C32E256-8D73-7C43-BE35-CCA05C8EC2F8}"/>
              </a:ext>
            </a:extLst>
          </p:cNvPr>
          <p:cNvSpPr txBox="1"/>
          <p:nvPr/>
        </p:nvSpPr>
        <p:spPr>
          <a:xfrm>
            <a:off x="5775667" y="4867153"/>
            <a:ext cx="30327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Pros and Cons from low to high orders?</a:t>
            </a:r>
          </a:p>
        </p:txBody>
      </p:sp>
    </p:spTree>
    <p:extLst>
      <p:ext uri="{BB962C8B-B14F-4D97-AF65-F5344CB8AC3E}">
        <p14:creationId xmlns:p14="http://schemas.microsoft.com/office/powerpoint/2010/main" val="858055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253D25-3BBD-E94B-969C-4A8C65017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9/29/20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0C9406-EA35-804D-87CB-F7F6FFC4D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FBC1A-D1AB-074B-97D1-26C74082226E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B4A886B8-F4DD-3849-AA6A-C26FE017290D}"/>
                  </a:ext>
                </a:extLst>
              </p:cNvPr>
              <p:cNvGraphicFramePr>
                <a:graphicFrameLocks noGrp="1"/>
              </p:cNvGraphicFramePr>
              <p:nvPr>
                <p:ph sz="quarter" idx="1"/>
              </p:nvPr>
            </p:nvGraphicFramePr>
            <p:xfrm>
              <a:off x="319880" y="1527174"/>
              <a:ext cx="8504240" cy="46450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00848">
                      <a:extLst>
                        <a:ext uri="{9D8B030D-6E8A-4147-A177-3AD203B41FA5}">
                          <a16:colId xmlns:a16="http://schemas.microsoft.com/office/drawing/2014/main" val="2485160030"/>
                        </a:ext>
                      </a:extLst>
                    </a:gridCol>
                    <a:gridCol w="1700848">
                      <a:extLst>
                        <a:ext uri="{9D8B030D-6E8A-4147-A177-3AD203B41FA5}">
                          <a16:colId xmlns:a16="http://schemas.microsoft.com/office/drawing/2014/main" val="2261833246"/>
                        </a:ext>
                      </a:extLst>
                    </a:gridCol>
                    <a:gridCol w="1935479">
                      <a:extLst>
                        <a:ext uri="{9D8B030D-6E8A-4147-A177-3AD203B41FA5}">
                          <a16:colId xmlns:a16="http://schemas.microsoft.com/office/drawing/2014/main" val="3818715388"/>
                        </a:ext>
                      </a:extLst>
                    </a:gridCol>
                    <a:gridCol w="1466217">
                      <a:extLst>
                        <a:ext uri="{9D8B030D-6E8A-4147-A177-3AD203B41FA5}">
                          <a16:colId xmlns:a16="http://schemas.microsoft.com/office/drawing/2014/main" val="2813503131"/>
                        </a:ext>
                      </a:extLst>
                    </a:gridCol>
                    <a:gridCol w="1700848">
                      <a:extLst>
                        <a:ext uri="{9D8B030D-6E8A-4147-A177-3AD203B41FA5}">
                          <a16:colId xmlns:a16="http://schemas.microsoft.com/office/drawing/2014/main" val="3080188396"/>
                        </a:ext>
                      </a:extLst>
                    </a:gridCol>
                  </a:tblGrid>
                  <a:tr h="1016031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Stability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Phase Performance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Storage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Mean flow limitation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0734950"/>
                      </a:ext>
                    </a:extLst>
                  </a:tr>
                  <a:tr h="987315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Leapfrog time</a:t>
                          </a:r>
                        </a:p>
                        <a:p>
                          <a:pPr algn="l"/>
                          <a:r>
                            <a:rPr lang="en-US" dirty="0"/>
                            <a:t>Center space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∆</m:t>
                                        </m:r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num>
                                      <m:den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∆</m:t>
                                        </m:r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Most</a:t>
                          </a:r>
                        </a:p>
                        <a:p>
                          <a:pPr algn="ctr"/>
                          <a:r>
                            <a:rPr lang="en-US" dirty="0"/>
                            <a:t>dispersive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1934537"/>
                      </a:ext>
                    </a:extLst>
                  </a:tr>
                  <a:tr h="132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solidFill>
                                <a:srgbClr val="0E7B04"/>
                              </a:solidFill>
                            </a:rPr>
                            <a:t>Leapfrog time</a:t>
                          </a:r>
                        </a:p>
                        <a:p>
                          <a:pPr algn="l"/>
                          <a:r>
                            <a:rPr lang="en-US" dirty="0">
                              <a:solidFill>
                                <a:srgbClr val="0E7B04"/>
                              </a:solidFill>
                            </a:rPr>
                            <a:t>Staggered space (middle points)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∆</m:t>
                                        </m:r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num>
                                      <m:den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∆</m:t>
                                        </m:r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f>
                                  <m:fPr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endParaRPr lang="en-US" dirty="0">
                            <a:solidFill>
                              <a:srgbClr val="0E7B04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E7B04"/>
                              </a:solidFill>
                            </a:rPr>
                            <a:t>Least dispersive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E7B04"/>
                              </a:solidFill>
                            </a:rPr>
                            <a:t>More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E7B04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5786975"/>
                      </a:ext>
                    </a:extLst>
                  </a:tr>
                  <a:tr h="132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solidFill>
                                <a:srgbClr val="7030A0"/>
                              </a:solidFill>
                            </a:rPr>
                            <a:t>Forward-Backward time</a:t>
                          </a:r>
                        </a:p>
                        <a:p>
                          <a:pPr algn="l"/>
                          <a:r>
                            <a:rPr lang="en-US" dirty="0">
                              <a:solidFill>
                                <a:srgbClr val="7030A0"/>
                              </a:solidFill>
                            </a:rPr>
                            <a:t>Staggered space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∆</m:t>
                                        </m:r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num>
                                      <m:den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∆</m:t>
                                        </m:r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endParaRPr 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7030A0"/>
                              </a:solidFill>
                            </a:rPr>
                            <a:t>Less dispersive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7030A0"/>
                              </a:solidFill>
                            </a:rPr>
                            <a:t>Less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7030A0"/>
                              </a:solidFill>
                            </a:rPr>
                            <a:t>U&lt;&lt;c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rgbClr val="7030A0"/>
                              </a:solidFill>
                            </a:rPr>
                            <a:t>U is very small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573634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B4A886B8-F4DD-3849-AA6A-C26FE017290D}"/>
                  </a:ext>
                </a:extLst>
              </p:cNvPr>
              <p:cNvGraphicFramePr>
                <a:graphicFrameLocks noGrp="1"/>
              </p:cNvGraphicFramePr>
              <p:nvPr>
                <p:ph sz="quarter" idx="1"/>
              </p:nvPr>
            </p:nvGraphicFramePr>
            <p:xfrm>
              <a:off x="319880" y="1527174"/>
              <a:ext cx="8504240" cy="46450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00848">
                      <a:extLst>
                        <a:ext uri="{9D8B030D-6E8A-4147-A177-3AD203B41FA5}">
                          <a16:colId xmlns:a16="http://schemas.microsoft.com/office/drawing/2014/main" val="2485160030"/>
                        </a:ext>
                      </a:extLst>
                    </a:gridCol>
                    <a:gridCol w="1700848">
                      <a:extLst>
                        <a:ext uri="{9D8B030D-6E8A-4147-A177-3AD203B41FA5}">
                          <a16:colId xmlns:a16="http://schemas.microsoft.com/office/drawing/2014/main" val="2261833246"/>
                        </a:ext>
                      </a:extLst>
                    </a:gridCol>
                    <a:gridCol w="1935479">
                      <a:extLst>
                        <a:ext uri="{9D8B030D-6E8A-4147-A177-3AD203B41FA5}">
                          <a16:colId xmlns:a16="http://schemas.microsoft.com/office/drawing/2014/main" val="3818715388"/>
                        </a:ext>
                      </a:extLst>
                    </a:gridCol>
                    <a:gridCol w="1466217">
                      <a:extLst>
                        <a:ext uri="{9D8B030D-6E8A-4147-A177-3AD203B41FA5}">
                          <a16:colId xmlns:a16="http://schemas.microsoft.com/office/drawing/2014/main" val="2813503131"/>
                        </a:ext>
                      </a:extLst>
                    </a:gridCol>
                    <a:gridCol w="1700848">
                      <a:extLst>
                        <a:ext uri="{9D8B030D-6E8A-4147-A177-3AD203B41FA5}">
                          <a16:colId xmlns:a16="http://schemas.microsoft.com/office/drawing/2014/main" val="3080188396"/>
                        </a:ext>
                      </a:extLst>
                    </a:gridCol>
                  </a:tblGrid>
                  <a:tr h="1016031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Stability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Phase Performance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Storage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Mean flow limitation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0734950"/>
                      </a:ext>
                    </a:extLst>
                  </a:tr>
                  <a:tr h="987315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Leapfrog time</a:t>
                          </a:r>
                        </a:p>
                        <a:p>
                          <a:pPr algn="l"/>
                          <a:r>
                            <a:rPr lang="en-US" dirty="0"/>
                            <a:t>Center space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746" t="-105128" r="-300746" b="-2679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Most</a:t>
                          </a:r>
                        </a:p>
                        <a:p>
                          <a:pPr algn="ctr"/>
                          <a:r>
                            <a:rPr lang="en-US" dirty="0"/>
                            <a:t>dispersive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1934537"/>
                      </a:ext>
                    </a:extLst>
                  </a:tr>
                  <a:tr h="132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solidFill>
                                <a:srgbClr val="0E7B04"/>
                              </a:solidFill>
                            </a:rPr>
                            <a:t>Leapfrog time</a:t>
                          </a:r>
                        </a:p>
                        <a:p>
                          <a:pPr algn="l"/>
                          <a:r>
                            <a:rPr lang="en-US" dirty="0">
                              <a:solidFill>
                                <a:srgbClr val="0E7B04"/>
                              </a:solidFill>
                            </a:rPr>
                            <a:t>Staggered space (middle points)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746" t="-153846" r="-300746" b="-1009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E7B04"/>
                              </a:solidFill>
                            </a:rPr>
                            <a:t>Least dispersive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E7B04"/>
                              </a:solidFill>
                            </a:rPr>
                            <a:t>More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E7B04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5786975"/>
                      </a:ext>
                    </a:extLst>
                  </a:tr>
                  <a:tr h="132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solidFill>
                                <a:srgbClr val="7030A0"/>
                              </a:solidFill>
                            </a:rPr>
                            <a:t>Forward-Backward time</a:t>
                          </a:r>
                        </a:p>
                        <a:p>
                          <a:pPr algn="l"/>
                          <a:r>
                            <a:rPr lang="en-US" dirty="0">
                              <a:solidFill>
                                <a:srgbClr val="7030A0"/>
                              </a:solidFill>
                            </a:rPr>
                            <a:t>Staggered space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746" t="-253846" r="-300746" b="-9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7030A0"/>
                              </a:solidFill>
                            </a:rPr>
                            <a:t>Less dispersive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7030A0"/>
                              </a:solidFill>
                            </a:rPr>
                            <a:t>Less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7030A0"/>
                              </a:solidFill>
                            </a:rPr>
                            <a:t>U&lt;&lt;c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rgbClr val="7030A0"/>
                              </a:solidFill>
                            </a:rPr>
                            <a:t>U is very small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573634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41F51174-414F-7E48-A321-017B3D8DE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pPr>
              <a:defRPr/>
            </a:pPr>
            <a:r>
              <a:rPr lang="nl-NL" dirty="0"/>
              <a:t>PHYS 8750, </a:t>
            </a:r>
            <a:r>
              <a:rPr lang="nl-NL" dirty="0" err="1"/>
              <a:t>Clemson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04B791D-1061-F745-8297-223D204E1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Dependent Variables/Staggered Grids</a:t>
            </a:r>
          </a:p>
        </p:txBody>
      </p:sp>
    </p:spTree>
    <p:extLst>
      <p:ext uri="{BB962C8B-B14F-4D97-AF65-F5344CB8AC3E}">
        <p14:creationId xmlns:p14="http://schemas.microsoft.com/office/powerpoint/2010/main" val="2518719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5A6E8B-F3FE-B14D-9A59-9874BA85A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10/8/20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4B3CB-2EBE-7A4E-AE59-7D5AC5E98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729D-F1A8-6B45-A5E7-FDC85B8DA35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A0261-7BFC-9C45-826D-ABC8466C3B4D}"/>
              </a:ext>
            </a:extLst>
          </p:cNvPr>
          <p:cNvSpPr txBox="1"/>
          <p:nvPr/>
        </p:nvSpPr>
        <p:spPr>
          <a:xfrm>
            <a:off x="1524000" y="180146"/>
            <a:ext cx="6096000" cy="36933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1200"/>
              </a:spcBef>
              <a:spcAft>
                <a:spcPts val="600"/>
              </a:spcAft>
            </a:pPr>
            <a:r>
              <a:rPr lang="en-US" b="0" dirty="0">
                <a:solidFill>
                  <a:srgbClr val="C00000"/>
                </a:solidFill>
                <a:ea typeface="Cambria Math" panose="02040503050406030204" pitchFamily="18" charset="0"/>
              </a:rPr>
              <a:t>Multiple Dimensions (2D)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7077BAF1-DFED-3040-A5F4-89CEE433C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pPr>
              <a:defRPr/>
            </a:pPr>
            <a:r>
              <a:rPr lang="nl-NL" dirty="0"/>
              <a:t>PHYS 8750, </a:t>
            </a:r>
            <a:r>
              <a:rPr lang="nl-NL" dirty="0" err="1"/>
              <a:t>Clemson</a:t>
            </a:r>
            <a:endParaRPr lang="en-US" dirty="0"/>
          </a:p>
        </p:txBody>
      </p:sp>
      <p:pic>
        <p:nvPicPr>
          <p:cNvPr id="3" name="Online Media 2" descr="Advection_2D_ForwardTimeUpstream0.70711.mp4">
            <a:hlinkClick r:id="" action="ppaction://media"/>
            <a:extLst>
              <a:ext uri="{FF2B5EF4-FFF2-40B4-BE49-F238E27FC236}">
                <a16:creationId xmlns:a16="http://schemas.microsoft.com/office/drawing/2014/main" id="{9C438914-407D-D744-9A3C-6A096BD285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8333" t="4589" r="8333" b="4589"/>
          <a:stretch/>
        </p:blipFill>
        <p:spPr>
          <a:xfrm>
            <a:off x="990600" y="685800"/>
            <a:ext cx="7010400" cy="56083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D9EAA14-04F7-E240-BEB9-3C09875F3C8D}"/>
                  </a:ext>
                </a:extLst>
              </p:cNvPr>
              <p:cNvSpPr/>
              <p:nvPr/>
            </p:nvSpPr>
            <p:spPr>
              <a:xfrm>
                <a:off x="4724400" y="3151424"/>
                <a:ext cx="3598486" cy="5551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:r>
                  <a:rPr lang="en-US" sz="1800" b="0" dirty="0">
                    <a:ea typeface="Cambria Math" panose="02040503050406030204" pitchFamily="18" charset="0"/>
                  </a:rPr>
                  <a:t>Truncation error: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𝑈𝑉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endParaRPr lang="en-US" sz="1800" dirty="0">
                  <a:solidFill>
                    <a:srgbClr val="0E7B04"/>
                  </a:solidFill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D9EAA14-04F7-E240-BEB9-3C09875F3C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3151424"/>
                <a:ext cx="3598486" cy="555152"/>
              </a:xfrm>
              <a:prstGeom prst="rect">
                <a:avLst/>
              </a:prstGeom>
              <a:blipFill>
                <a:blip r:embed="rId5"/>
                <a:stretch>
                  <a:fillRect l="-1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832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EEBB52-4373-A345-B077-9104086A9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10/8/20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78188-A700-0043-9C7B-1688C67F8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FE370-DBC6-774F-BD9F-EDDF94106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729D-F1A8-6B45-A5E7-FDC85B8DA35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AB0204D1-DBAE-6E42-B095-C7A366289096}"/>
              </a:ext>
            </a:extLst>
          </p:cNvPr>
          <p:cNvSpPr txBox="1">
            <a:spLocks/>
          </p:cNvSpPr>
          <p:nvPr/>
        </p:nvSpPr>
        <p:spPr>
          <a:xfrm>
            <a:off x="304800" y="152400"/>
            <a:ext cx="8531352" cy="6172200"/>
          </a:xfrm>
          <a:prstGeom prst="rect">
            <a:avLst/>
          </a:prstGeom>
        </p:spPr>
        <p:txBody>
          <a:bodyPr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1224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C00000"/>
                </a:solidFill>
              </a:rPr>
              <a:t>Summary</a:t>
            </a:r>
          </a:p>
          <a:p>
            <a:pPr marL="0" indent="0" fontAlgn="auto">
              <a:spcBef>
                <a:spcPts val="1224"/>
              </a:spcBef>
              <a:spcAft>
                <a:spcPts val="0"/>
              </a:spcAft>
              <a:buFont typeface="Wingdings 2"/>
              <a:buNone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Temporal schemes for ODEs (Chapter 2)</a:t>
            </a:r>
          </a:p>
          <a:p>
            <a:pPr marL="0" indent="0" fontAlgn="auto">
              <a:spcBef>
                <a:spcPts val="1224"/>
              </a:spcBef>
              <a:spcAft>
                <a:spcPts val="0"/>
              </a:spcAft>
              <a:buFont typeface="Wingdings 2"/>
              <a:buNone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n-US" sz="2000" dirty="0">
                <a:solidFill>
                  <a:srgbClr val="0070C0"/>
                </a:solidFill>
              </a:rPr>
              <a:t>2-time levels: Forward, backward, trapezoidal</a:t>
            </a:r>
          </a:p>
          <a:p>
            <a:pPr marL="0" indent="0" fontAlgn="auto">
              <a:spcBef>
                <a:spcPts val="1224"/>
              </a:spcBef>
              <a:spcAft>
                <a:spcPts val="0"/>
              </a:spcAft>
              <a:buFont typeface="Wingdings 2"/>
              <a:buNone/>
            </a:pPr>
            <a:r>
              <a:rPr lang="en-US" sz="2000" dirty="0">
                <a:solidFill>
                  <a:srgbClr val="0070C0"/>
                </a:solidFill>
              </a:rPr>
              <a:t>	2-time levels &amp; multi-stage: Runge-</a:t>
            </a:r>
            <a:r>
              <a:rPr lang="en-US" sz="2000" dirty="0" err="1">
                <a:solidFill>
                  <a:srgbClr val="0070C0"/>
                </a:solidFill>
              </a:rPr>
              <a:t>Kunta</a:t>
            </a:r>
            <a:r>
              <a:rPr lang="en-US" sz="2000" dirty="0">
                <a:solidFill>
                  <a:srgbClr val="0070C0"/>
                </a:solidFill>
              </a:rPr>
              <a:t>, </a:t>
            </a:r>
            <a:r>
              <a:rPr lang="en-US" sz="2000" dirty="0" err="1">
                <a:solidFill>
                  <a:srgbClr val="0070C0"/>
                </a:solidFill>
              </a:rPr>
              <a:t>Mastuno</a:t>
            </a:r>
            <a:endParaRPr lang="en-US" sz="2000" dirty="0">
              <a:solidFill>
                <a:srgbClr val="0070C0"/>
              </a:solidFill>
            </a:endParaRPr>
          </a:p>
          <a:p>
            <a:pPr marL="0" indent="0" fontAlgn="auto">
              <a:spcBef>
                <a:spcPts val="1224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</a:rPr>
              <a:t>	Multi-time levels: Leapfrog (centered), Adams-</a:t>
            </a:r>
            <a:r>
              <a:rPr lang="en-US" sz="2000" dirty="0" err="1">
                <a:solidFill>
                  <a:srgbClr val="0070C0"/>
                </a:solidFill>
              </a:rPr>
              <a:t>Bashforth</a:t>
            </a:r>
            <a:endParaRPr lang="en-US" sz="2000" dirty="0">
              <a:solidFill>
                <a:srgbClr val="0070C0"/>
              </a:solidFill>
            </a:endParaRPr>
          </a:p>
          <a:p>
            <a:pPr marL="0" indent="0" fontAlgn="auto">
              <a:spcBef>
                <a:spcPts val="1224"/>
              </a:spcBef>
              <a:spcAft>
                <a:spcPts val="0"/>
              </a:spcAft>
              <a:buFont typeface="Wingdings 2"/>
              <a:buNone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Temporal filtering for ODEs (Chapter 2)</a:t>
            </a:r>
          </a:p>
          <a:p>
            <a:pPr marL="0" indent="0" fontAlgn="auto">
              <a:spcBef>
                <a:spcPts val="1224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n-US" sz="2000" dirty="0">
                <a:solidFill>
                  <a:srgbClr val="0070C0"/>
                </a:solidFill>
              </a:rPr>
              <a:t>Applied to multi-time levels</a:t>
            </a:r>
            <a:r>
              <a:rPr lang="en-US" sz="2000" dirty="0">
                <a:solidFill>
                  <a:srgbClr val="C00000"/>
                </a:solidFill>
              </a:rPr>
              <a:t>: suppress computational modes</a:t>
            </a:r>
          </a:p>
          <a:p>
            <a:pPr marL="0" indent="0" fontAlgn="auto">
              <a:spcBef>
                <a:spcPts val="1224"/>
              </a:spcBef>
              <a:spcAft>
                <a:spcPts val="0"/>
              </a:spcAft>
              <a:buFont typeface="Wingdings 2"/>
              <a:buNone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Spatial schemes for PDEs (Chapter 3)</a:t>
            </a:r>
          </a:p>
          <a:p>
            <a:pPr marL="0" indent="0" fontAlgn="auto">
              <a:spcBef>
                <a:spcPts val="1224"/>
              </a:spcBef>
              <a:spcAft>
                <a:spcPts val="0"/>
              </a:spcAft>
              <a:buFont typeface="Wingdings 2"/>
              <a:buNone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n-US" sz="2000" dirty="0">
                <a:solidFill>
                  <a:srgbClr val="0070C0"/>
                </a:solidFill>
              </a:rPr>
              <a:t>Upstream downstream, centered,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 marL="0" indent="0" fontAlgn="auto">
              <a:spcBef>
                <a:spcPts val="1224"/>
              </a:spcBef>
              <a:spcAft>
                <a:spcPts val="0"/>
              </a:spcAft>
              <a:buFont typeface="Wingdings 2"/>
              <a:buNone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n-US" sz="2000" dirty="0">
                <a:solidFill>
                  <a:srgbClr val="0070C0"/>
                </a:solidFill>
              </a:rPr>
              <a:t>Lax-</a:t>
            </a:r>
            <a:r>
              <a:rPr lang="en-US" sz="2000" dirty="0" err="1">
                <a:solidFill>
                  <a:srgbClr val="0070C0"/>
                </a:solidFill>
              </a:rPr>
              <a:t>Wendroff</a:t>
            </a:r>
            <a:r>
              <a:rPr lang="en-US" sz="2000" dirty="0">
                <a:solidFill>
                  <a:srgbClr val="0070C0"/>
                </a:solidFill>
              </a:rPr>
              <a:t>, Takacs (forward time, control order of accuracy by involving more spatial points)</a:t>
            </a:r>
          </a:p>
          <a:p>
            <a:pPr marL="0" indent="0" fontAlgn="auto">
              <a:spcBef>
                <a:spcPts val="1224"/>
              </a:spcBef>
              <a:spcAft>
                <a:spcPts val="0"/>
              </a:spcAft>
              <a:buFont typeface="Wingdings 2"/>
              <a:buNone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Spatial filtering for PDEs (Chapter 3)</a:t>
            </a:r>
          </a:p>
          <a:p>
            <a:pPr marL="0" indent="0" fontAlgn="auto">
              <a:spcBef>
                <a:spcPts val="1224"/>
              </a:spcBef>
              <a:spcAft>
                <a:spcPts val="0"/>
              </a:spcAft>
              <a:buFont typeface="Wingdings 2"/>
              <a:buNone/>
            </a:pPr>
            <a:r>
              <a:rPr lang="en-US" sz="2000" dirty="0">
                <a:solidFill>
                  <a:srgbClr val="0070C0"/>
                </a:solidFill>
              </a:rPr>
              <a:t>	2-nd derivative to N–</a:t>
            </a:r>
            <a:r>
              <a:rPr lang="en-US" sz="2000" dirty="0" err="1">
                <a:solidFill>
                  <a:srgbClr val="0070C0"/>
                </a:solidFill>
              </a:rPr>
              <a:t>th</a:t>
            </a:r>
            <a:r>
              <a:rPr lang="en-US" sz="2000" dirty="0">
                <a:solidFill>
                  <a:srgbClr val="0070C0"/>
                </a:solidFill>
              </a:rPr>
              <a:t> derivative filters</a:t>
            </a:r>
          </a:p>
          <a:p>
            <a:pPr marL="0" indent="0" fontAlgn="auto">
              <a:spcBef>
                <a:spcPts val="1224"/>
              </a:spcBef>
              <a:spcAft>
                <a:spcPts val="0"/>
              </a:spcAft>
              <a:buFont typeface="Wingdings 2"/>
              <a:buNone/>
            </a:pPr>
            <a:r>
              <a:rPr lang="en-US" sz="2600" dirty="0"/>
              <a:t>    </a:t>
            </a:r>
            <a:br>
              <a:rPr lang="en-US" sz="2600" dirty="0"/>
            </a:br>
            <a:endParaRPr lang="en-US" sz="26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4F66205-3EFC-2448-9C02-7A769848E823}"/>
              </a:ext>
            </a:extLst>
          </p:cNvPr>
          <p:cNvCxnSpPr>
            <a:cxnSpLocks/>
          </p:cNvCxnSpPr>
          <p:nvPr/>
        </p:nvCxnSpPr>
        <p:spPr>
          <a:xfrm>
            <a:off x="5410200" y="4800600"/>
            <a:ext cx="1219200" cy="527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F1EF554-B05C-A944-A67F-425B879DF6EE}"/>
              </a:ext>
            </a:extLst>
          </p:cNvPr>
          <p:cNvCxnSpPr>
            <a:cxnSpLocks/>
          </p:cNvCxnSpPr>
          <p:nvPr/>
        </p:nvCxnSpPr>
        <p:spPr>
          <a:xfrm flipV="1">
            <a:off x="6019800" y="5414384"/>
            <a:ext cx="609600" cy="4530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6523B8A-D85E-4B4B-8243-562512295F8F}"/>
              </a:ext>
            </a:extLst>
          </p:cNvPr>
          <p:cNvSpPr txBox="1"/>
          <p:nvPr/>
        </p:nvSpPr>
        <p:spPr>
          <a:xfrm>
            <a:off x="6858000" y="4980057"/>
            <a:ext cx="487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+mn-lt"/>
              </a:rPr>
              <a:t>suppress </a:t>
            </a:r>
          </a:p>
          <a:p>
            <a:r>
              <a:rPr lang="en-US" sz="2000" dirty="0">
                <a:solidFill>
                  <a:srgbClr val="C00000"/>
                </a:solidFill>
                <a:latin typeface="+mn-lt"/>
              </a:rPr>
              <a:t>small scales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5735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2866" y="623748"/>
            <a:ext cx="2362200" cy="990600"/>
          </a:xfrm>
        </p:spPr>
        <p:txBody>
          <a:bodyPr/>
          <a:lstStyle/>
          <a:p>
            <a:r>
              <a:rPr lang="en-US" dirty="0"/>
              <a:t>PHYS 8750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3128678" y="874249"/>
            <a:ext cx="5867400" cy="55626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600" b="1" dirty="0"/>
              <a:t>Outline</a:t>
            </a:r>
            <a:endParaRPr lang="en-US" sz="2600" dirty="0">
              <a:solidFill>
                <a:srgbClr val="C00000"/>
              </a:solidFill>
            </a:endParaRPr>
          </a:p>
          <a:p>
            <a:pPr marL="514350" indent="-514350">
              <a:spcBef>
                <a:spcPts val="1224"/>
              </a:spcBef>
              <a:buAutoNum type="arabicPeriod"/>
            </a:pPr>
            <a:r>
              <a:rPr lang="en-US" sz="2800" dirty="0">
                <a:solidFill>
                  <a:srgbClr val="C00000"/>
                </a:solidFill>
              </a:rPr>
              <a:t>Summary</a:t>
            </a:r>
          </a:p>
          <a:p>
            <a:pPr marL="0" indent="0">
              <a:spcBef>
                <a:spcPts val="1224"/>
              </a:spcBef>
              <a:buNone/>
            </a:pPr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Temporal schemes for ODEs (Chapter 2)</a:t>
            </a:r>
          </a:p>
          <a:p>
            <a:pPr marL="0" indent="0">
              <a:spcBef>
                <a:spcPts val="1224"/>
              </a:spcBef>
              <a:buNone/>
            </a:pPr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Temporal filtering for ODEs (Chapter 2)</a:t>
            </a:r>
          </a:p>
          <a:p>
            <a:pPr marL="0" indent="0">
              <a:spcBef>
                <a:spcPts val="1224"/>
              </a:spcBef>
              <a:buNone/>
            </a:pPr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Spatial schemes for PDEs (Chapter 3)</a:t>
            </a:r>
          </a:p>
          <a:p>
            <a:pPr marL="0" indent="0">
              <a:spcBef>
                <a:spcPts val="1224"/>
              </a:spcBef>
              <a:buNone/>
            </a:pPr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Spatial filtering for PDEs (Chapter 3)</a:t>
            </a:r>
          </a:p>
          <a:p>
            <a:pPr marL="0" indent="0">
              <a:spcBef>
                <a:spcPts val="1224"/>
              </a:spcBef>
              <a:buNone/>
            </a:pPr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Staggered grids for 2 variables (Chapter 4)</a:t>
            </a:r>
          </a:p>
          <a:p>
            <a:pPr marL="0" indent="0">
              <a:spcBef>
                <a:spcPts val="1224"/>
              </a:spcBef>
              <a:buNone/>
            </a:pPr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Schemes (CTU) for 2 dependents (Chapter 4) </a:t>
            </a:r>
            <a:endParaRPr lang="en-US" sz="2600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spcBef>
                <a:spcPts val="1224"/>
              </a:spcBef>
              <a:buNone/>
            </a:pPr>
            <a:r>
              <a:rPr lang="en-US" sz="2600" dirty="0">
                <a:solidFill>
                  <a:schemeClr val="accent6">
                    <a:lumMod val="50000"/>
                  </a:schemeClr>
                </a:solidFill>
              </a:rPr>
              <a:t>  </a:t>
            </a:r>
          </a:p>
          <a:p>
            <a:pPr marL="0" indent="0">
              <a:spcBef>
                <a:spcPts val="1224"/>
              </a:spcBef>
              <a:buNone/>
            </a:pPr>
            <a:r>
              <a:rPr lang="en-US" sz="2600" dirty="0"/>
              <a:t>    </a:t>
            </a:r>
            <a:br>
              <a:rPr lang="en-US" sz="2600" dirty="0"/>
            </a:b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10/8/20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F96247-693C-E24C-8355-EECA17EBE33F}"/>
              </a:ext>
            </a:extLst>
          </p:cNvPr>
          <p:cNvSpPr txBox="1"/>
          <p:nvPr/>
        </p:nvSpPr>
        <p:spPr>
          <a:xfrm>
            <a:off x="271176" y="4419600"/>
            <a:ext cx="265804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bg1"/>
                </a:solidFill>
              </a:rPr>
              <a:t>Class #14</a:t>
            </a:r>
          </a:p>
          <a:p>
            <a:r>
              <a:rPr lang="en-US" sz="2300" dirty="0">
                <a:solidFill>
                  <a:schemeClr val="bg1"/>
                </a:solidFill>
              </a:rPr>
              <a:t>Summary of Chapters 1-4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84BCCBD1-C72A-194F-9B3E-0E88B0284006}"/>
              </a:ext>
            </a:extLst>
          </p:cNvPr>
          <p:cNvSpPr txBox="1">
            <a:spLocks/>
          </p:cNvSpPr>
          <p:nvPr/>
        </p:nvSpPr>
        <p:spPr>
          <a:xfrm>
            <a:off x="147922" y="1556307"/>
            <a:ext cx="2819401" cy="1790387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0" indent="0" algn="l" rtl="0" eaLnBrk="1" latinLnBrk="0" hangingPunct="1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SzPct val="85000"/>
              <a:buFont typeface="Wingdings 2"/>
              <a:buNone/>
              <a:defRPr kumimoji="0"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None/>
              <a:defRPr kumimoji="0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None/>
              <a:defRPr kumimoji="0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None/>
              <a:defRPr kumimoji="0"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None/>
              <a:defRPr kumimoji="0"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1224"/>
              </a:spcBef>
            </a:pPr>
            <a:r>
              <a:rPr lang="en-US" sz="2000" dirty="0">
                <a:solidFill>
                  <a:schemeClr val="tx1"/>
                </a:solidFill>
              </a:rPr>
              <a:t>Class #13 (Chapter 4.2)</a:t>
            </a:r>
          </a:p>
          <a:p>
            <a:pPr fontAlgn="auto">
              <a:spcBef>
                <a:spcPts val="1224"/>
              </a:spcBef>
            </a:pPr>
            <a:r>
              <a:rPr lang="en-US" sz="2000" dirty="0">
                <a:solidFill>
                  <a:schemeClr val="tx1"/>
                </a:solidFill>
              </a:rPr>
              <a:t>1) PDE with two variables</a:t>
            </a:r>
          </a:p>
          <a:p>
            <a:pPr fontAlgn="auto">
              <a:spcBef>
                <a:spcPts val="1224"/>
              </a:spcBef>
            </a:pPr>
            <a:r>
              <a:rPr lang="en-US" sz="2000" dirty="0">
                <a:solidFill>
                  <a:schemeClr val="tx1"/>
                </a:solidFill>
              </a:rPr>
              <a:t>2) Lax-</a:t>
            </a:r>
            <a:r>
              <a:rPr lang="en-US" sz="2000" dirty="0" err="1">
                <a:solidFill>
                  <a:schemeClr val="tx1"/>
                </a:solidFill>
              </a:rPr>
              <a:t>Wendroff</a:t>
            </a:r>
            <a:r>
              <a:rPr lang="en-US" sz="2000" dirty="0">
                <a:solidFill>
                  <a:schemeClr val="tx1"/>
                </a:solidFill>
              </a:rPr>
              <a:t> + CTU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3AD8B01A-DD02-FF4A-86C5-E50CBA8C9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pPr>
              <a:defRPr/>
            </a:pPr>
            <a:r>
              <a:rPr lang="nl-NL" dirty="0"/>
              <a:t>PHYS 8750, </a:t>
            </a:r>
            <a:r>
              <a:rPr lang="nl-NL" dirty="0" err="1"/>
              <a:t>Clemson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33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B2FC3-67D4-AA41-BEAE-8EF61904F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pperplate" panose="02000504000000020004" pitchFamily="2" charset="77"/>
              </a:rPr>
              <a:t>Summary of Chapter 1-4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F9018B-8A1A-5847-A9A2-1B0C010C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10/8/20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76B980-076B-104A-9680-D847DEB99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FBC1A-D1AB-074B-97D1-26C74082226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A58CF7-35FA-6846-B424-8BE9415032AE}"/>
              </a:ext>
            </a:extLst>
          </p:cNvPr>
          <p:cNvSpPr txBox="1"/>
          <p:nvPr/>
        </p:nvSpPr>
        <p:spPr>
          <a:xfrm>
            <a:off x="304800" y="1576894"/>
            <a:ext cx="8638851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Purpose:</a:t>
            </a:r>
            <a:r>
              <a:rPr lang="en-US" dirty="0">
                <a:solidFill>
                  <a:srgbClr val="002060"/>
                </a:solidFill>
              </a:rPr>
              <a:t> </a:t>
            </a:r>
          </a:p>
          <a:p>
            <a:r>
              <a:rPr lang="en-US" sz="2000" dirty="0">
                <a:solidFill>
                  <a:srgbClr val="002060"/>
                </a:solidFill>
                <a:latin typeface="+mj-lt"/>
              </a:rPr>
              <a:t>Solve the systems/problems described by PDEs numerically (analytical form is too different to obtain)</a:t>
            </a:r>
          </a:p>
          <a:p>
            <a:endParaRPr lang="en-US" sz="1700" dirty="0">
              <a:solidFill>
                <a:srgbClr val="002060"/>
              </a:solidFill>
              <a:latin typeface="+mj-lt"/>
            </a:endParaRPr>
          </a:p>
          <a:p>
            <a:r>
              <a:rPr lang="en-US" dirty="0">
                <a:solidFill>
                  <a:srgbClr val="C00000"/>
                </a:solidFill>
              </a:rPr>
              <a:t>Finite-Difference Scheme:</a:t>
            </a:r>
            <a:r>
              <a:rPr lang="en-US" dirty="0">
                <a:solidFill>
                  <a:srgbClr val="002060"/>
                </a:solidFill>
              </a:rPr>
              <a:t> </a:t>
            </a:r>
          </a:p>
          <a:p>
            <a:r>
              <a:rPr lang="en-US" sz="1800" dirty="0">
                <a:solidFill>
                  <a:srgbClr val="002060"/>
                </a:solidFill>
                <a:latin typeface="+mn-lt"/>
              </a:rPr>
              <a:t>Use discretized form (grids) to approximate partial derivatives/</a:t>
            </a:r>
            <a:r>
              <a:rPr lang="en-US" sz="1800" dirty="0">
                <a:solidFill>
                  <a:srgbClr val="0E7B04"/>
                </a:solidFill>
                <a:latin typeface="+mn-lt"/>
              </a:rPr>
              <a:t> use discontinuous grids to represent continuous PDE.</a:t>
            </a:r>
            <a:endParaRPr lang="en-US" sz="1800" dirty="0">
              <a:solidFill>
                <a:srgbClr val="002060"/>
              </a:solidFill>
              <a:latin typeface="+mn-lt"/>
            </a:endParaRPr>
          </a:p>
          <a:p>
            <a:endParaRPr lang="en-US" sz="1700" dirty="0">
              <a:solidFill>
                <a:srgbClr val="002060"/>
              </a:solidFill>
              <a:latin typeface="+mn-lt"/>
            </a:endParaRPr>
          </a:p>
          <a:p>
            <a:r>
              <a:rPr lang="en-US" dirty="0">
                <a:solidFill>
                  <a:srgbClr val="C00000"/>
                </a:solidFill>
              </a:rPr>
              <a:t>Criteria to judge a scheme:</a:t>
            </a:r>
            <a:r>
              <a:rPr lang="en-US" dirty="0">
                <a:solidFill>
                  <a:srgbClr val="002060"/>
                </a:solidFill>
              </a:rPr>
              <a:t> </a:t>
            </a:r>
          </a:p>
          <a:p>
            <a:r>
              <a:rPr lang="en-US" sz="1800" dirty="0">
                <a:latin typeface="+mn-lt"/>
              </a:rPr>
              <a:t>1. Order of accuracy, convergence, stability (solutions are constrained)</a:t>
            </a:r>
          </a:p>
          <a:p>
            <a:r>
              <a:rPr lang="en-US" sz="1800" dirty="0">
                <a:latin typeface="+mn-lt"/>
              </a:rPr>
              <a:t>                         </a:t>
            </a:r>
          </a:p>
          <a:p>
            <a:r>
              <a:rPr lang="en-US" sz="1800" dirty="0">
                <a:latin typeface="+mn-lt"/>
              </a:rPr>
              <a:t>2. Amplitude and phase errors              damping/dissipation and dispersion </a:t>
            </a:r>
          </a:p>
          <a:p>
            <a:r>
              <a:rPr lang="en-US" sz="1700" dirty="0">
                <a:solidFill>
                  <a:srgbClr val="002060"/>
                </a:solidFill>
                <a:latin typeface="+mn-lt"/>
              </a:rPr>
              <a:t>	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96B89649-0D45-AD45-8788-AB84E70A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pPr>
              <a:defRPr/>
            </a:pPr>
            <a:r>
              <a:rPr lang="nl-NL" dirty="0"/>
              <a:t>PHYS 8750, </a:t>
            </a:r>
            <a:r>
              <a:rPr lang="nl-NL" dirty="0" err="1"/>
              <a:t>Clemson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2D942E1-E349-2549-829D-95CD8B1E1ECB}"/>
              </a:ext>
            </a:extLst>
          </p:cNvPr>
          <p:cNvCxnSpPr>
            <a:cxnSpLocks/>
          </p:cNvCxnSpPr>
          <p:nvPr/>
        </p:nvCxnSpPr>
        <p:spPr>
          <a:xfrm>
            <a:off x="3505200" y="5105400"/>
            <a:ext cx="685800" cy="0"/>
          </a:xfrm>
          <a:prstGeom prst="straightConnector1">
            <a:avLst/>
          </a:prstGeom>
          <a:ln w="25400">
            <a:solidFill>
              <a:srgbClr val="0070C0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3516678-F176-2740-AC42-67D1E7C323B3}"/>
              </a:ext>
            </a:extLst>
          </p:cNvPr>
          <p:cNvSpPr txBox="1"/>
          <p:nvPr/>
        </p:nvSpPr>
        <p:spPr>
          <a:xfrm>
            <a:off x="1219200" y="5512299"/>
            <a:ext cx="8385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23BFF"/>
                </a:solidFill>
              </a:rPr>
              <a:t>Key Issue: How to improve 1, and avoid 2.  </a:t>
            </a:r>
          </a:p>
        </p:txBody>
      </p:sp>
    </p:spTree>
    <p:extLst>
      <p:ext uri="{BB962C8B-B14F-4D97-AF65-F5344CB8AC3E}">
        <p14:creationId xmlns:p14="http://schemas.microsoft.com/office/powerpoint/2010/main" val="3521072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54E46F-F689-104C-B713-A26001B14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8/27/2020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2F6918-8132-6A48-9C40-3E22C7CAB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8750 - Fall 2020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41CD39-FD36-EE49-B747-BFC069736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729D-F1A8-6B45-A5E7-FDC85B8DA35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CE782B-5806-4D4E-8F4B-6BF16E4FD5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156"/>
          <a:stretch/>
        </p:blipFill>
        <p:spPr>
          <a:xfrm>
            <a:off x="325647" y="533400"/>
            <a:ext cx="5562600" cy="26776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D956DA-A08A-D849-ABAA-8574B5CE2DA0}"/>
              </a:ext>
            </a:extLst>
          </p:cNvPr>
          <p:cNvSpPr txBox="1"/>
          <p:nvPr/>
        </p:nvSpPr>
        <p:spPr>
          <a:xfrm>
            <a:off x="2370917" y="60153"/>
            <a:ext cx="4384534" cy="461665"/>
          </a:xfrm>
          <a:prstGeom prst="rect">
            <a:avLst/>
          </a:prstGeom>
          <a:solidFill>
            <a:schemeClr val="bg1"/>
          </a:solidFill>
          <a:ln>
            <a:solidFill>
              <a:srgbClr val="336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Amplitude and Phase Behavior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99E07D3-2E43-5949-B0BB-8FD68FA94E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19" r="17833" b="24605"/>
          <a:stretch/>
        </p:blipFill>
        <p:spPr>
          <a:xfrm>
            <a:off x="5944691" y="609600"/>
            <a:ext cx="2737969" cy="26810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3CB41B-EF26-104B-8A2E-2C2E31B54ABB}"/>
              </a:ext>
            </a:extLst>
          </p:cNvPr>
          <p:cNvSpPr txBox="1"/>
          <p:nvPr/>
        </p:nvSpPr>
        <p:spPr>
          <a:xfrm>
            <a:off x="227312" y="3286780"/>
            <a:ext cx="8511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423BFF"/>
                </a:solidFill>
                <a:latin typeface="+mn-lt"/>
              </a:rPr>
              <a:t>E</a:t>
            </a:r>
            <a:r>
              <a:rPr lang="en-US" sz="1400" dirty="0">
                <a:latin typeface="+mn-lt"/>
              </a:rPr>
              <a:t>: exact solution  </a:t>
            </a:r>
            <a:r>
              <a:rPr lang="en-US" sz="1400" dirty="0">
                <a:solidFill>
                  <a:srgbClr val="423BFF"/>
                </a:solidFill>
                <a:latin typeface="+mn-lt"/>
              </a:rPr>
              <a:t>T</a:t>
            </a:r>
            <a:r>
              <a:rPr lang="en-US" sz="1400" dirty="0">
                <a:latin typeface="+mn-lt"/>
              </a:rPr>
              <a:t>: trapezoidal  </a:t>
            </a:r>
            <a:r>
              <a:rPr lang="en-US" sz="1400" dirty="0">
                <a:solidFill>
                  <a:srgbClr val="423BFF"/>
                </a:solidFill>
                <a:latin typeface="+mn-lt"/>
              </a:rPr>
              <a:t>F</a:t>
            </a:r>
            <a:r>
              <a:rPr lang="en-US" sz="1400" dirty="0">
                <a:latin typeface="+mn-lt"/>
              </a:rPr>
              <a:t>: Forward   </a:t>
            </a:r>
            <a:r>
              <a:rPr lang="en-US" sz="1400" dirty="0">
                <a:solidFill>
                  <a:srgbClr val="423BFF"/>
                </a:solidFill>
                <a:latin typeface="+mn-lt"/>
              </a:rPr>
              <a:t>B</a:t>
            </a:r>
            <a:r>
              <a:rPr lang="en-US" sz="1400" dirty="0">
                <a:latin typeface="+mn-lt"/>
              </a:rPr>
              <a:t>: Backward	  </a:t>
            </a:r>
            <a:r>
              <a:rPr lang="en-US" sz="1400" dirty="0">
                <a:solidFill>
                  <a:srgbClr val="423BFF"/>
                </a:solidFill>
                <a:latin typeface="+mn-lt"/>
              </a:rPr>
              <a:t>R/3/4</a:t>
            </a:r>
            <a:r>
              <a:rPr lang="en-US" sz="1400" dirty="0">
                <a:latin typeface="+mn-lt"/>
              </a:rPr>
              <a:t>: 2/3/4-stage Runge-</a:t>
            </a:r>
            <a:r>
              <a:rPr lang="en-US" sz="1400" dirty="0" err="1">
                <a:latin typeface="+mn-lt"/>
              </a:rPr>
              <a:t>Kunta</a:t>
            </a:r>
            <a:r>
              <a:rPr lang="en-US" sz="1400" dirty="0">
                <a:latin typeface="+mn-lt"/>
              </a:rPr>
              <a:t>	</a:t>
            </a:r>
            <a:r>
              <a:rPr lang="en-US" sz="1400" dirty="0">
                <a:solidFill>
                  <a:srgbClr val="423BFF"/>
                </a:solidFill>
                <a:latin typeface="+mn-lt"/>
              </a:rPr>
              <a:t>M</a:t>
            </a:r>
            <a:r>
              <a:rPr lang="en-US" sz="1400" dirty="0">
                <a:latin typeface="+mn-lt"/>
              </a:rPr>
              <a:t>: </a:t>
            </a:r>
            <a:r>
              <a:rPr lang="en-US" sz="1400" dirty="0" err="1">
                <a:latin typeface="+mn-lt"/>
              </a:rPr>
              <a:t>Matsuno</a:t>
            </a:r>
            <a:endParaRPr lang="en-US" sz="1400" dirty="0">
              <a:latin typeface="+mn-lt"/>
            </a:endParaRPr>
          </a:p>
          <a:p>
            <a:endParaRPr lang="en-US" sz="1400" dirty="0">
              <a:latin typeface="+mn-l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9B8B8D-B672-784D-BDD8-B839377D0340}"/>
              </a:ext>
            </a:extLst>
          </p:cNvPr>
          <p:cNvCxnSpPr>
            <a:cxnSpLocks/>
          </p:cNvCxnSpPr>
          <p:nvPr/>
        </p:nvCxnSpPr>
        <p:spPr>
          <a:xfrm>
            <a:off x="2187443" y="752905"/>
            <a:ext cx="1" cy="21517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6C83D0-76BF-784D-80FB-098169DC0970}"/>
              </a:ext>
            </a:extLst>
          </p:cNvPr>
          <p:cNvCxnSpPr>
            <a:cxnSpLocks/>
          </p:cNvCxnSpPr>
          <p:nvPr/>
        </p:nvCxnSpPr>
        <p:spPr>
          <a:xfrm>
            <a:off x="7391400" y="639396"/>
            <a:ext cx="1" cy="21517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2034004E-B3F8-E841-BD11-04478CA49979}"/>
                  </a:ext>
                </a:extLst>
              </p:cNvPr>
              <p:cNvSpPr/>
              <p:nvPr/>
            </p:nvSpPr>
            <p:spPr>
              <a:xfrm>
                <a:off x="309196" y="4067255"/>
                <a:ext cx="4948604" cy="216717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000" dirty="0"/>
                  <a:t>High order of accuracy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000" dirty="0"/>
                  <a:t>Small amp errors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000" dirty="0"/>
                  <a:t>Small phase errors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000" dirty="0"/>
                  <a:t>Efficient damping at high-frequency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000" dirty="0"/>
                  <a:t>Stability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000" dirty="0"/>
                  <a:t>Large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 allowed</a:t>
                </a:r>
              </a:p>
            </p:txBody>
          </p:sp>
        </mc:Choice>
        <mc:Fallback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2034004E-B3F8-E841-BD11-04478CA499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96" y="4067255"/>
                <a:ext cx="4948604" cy="216717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445AD6A-EDB8-BD42-93D2-63E6D7BFAD12}"/>
              </a:ext>
            </a:extLst>
          </p:cNvPr>
          <p:cNvSpPr/>
          <p:nvPr/>
        </p:nvSpPr>
        <p:spPr>
          <a:xfrm>
            <a:off x="5334000" y="4269167"/>
            <a:ext cx="3510596" cy="172181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7030A0"/>
                </a:solidFill>
              </a:rPr>
              <a:t>Evaluating derivatives multiple times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7030A0"/>
                </a:solidFill>
              </a:rPr>
              <a:t>Extensive storage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7030A0"/>
                </a:solidFill>
              </a:rPr>
              <a:t>More expensive computation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EC5F7A-2C9D-2244-8F30-0AD25CBBE1FD}"/>
              </a:ext>
            </a:extLst>
          </p:cNvPr>
          <p:cNvSpPr txBox="1"/>
          <p:nvPr/>
        </p:nvSpPr>
        <p:spPr>
          <a:xfrm>
            <a:off x="5943600" y="3607713"/>
            <a:ext cx="24186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70C0"/>
                </a:solidFill>
              </a:rPr>
              <a:t>Disadvantages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1DD0CC-43D5-2C45-8FF9-5D19BE8959F4}"/>
              </a:ext>
            </a:extLst>
          </p:cNvPr>
          <p:cNvSpPr txBox="1"/>
          <p:nvPr/>
        </p:nvSpPr>
        <p:spPr>
          <a:xfrm>
            <a:off x="990600" y="3607713"/>
            <a:ext cx="457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C00000"/>
                </a:solidFill>
              </a:rPr>
              <a:t>Multi-Stage Advantages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17237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748E7-C9FC-4D4A-97D0-D105F3F0D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Multi-Step Scheme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0AA05E-860B-B145-80B5-F949B16EC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9/1/2020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89B296-DFC9-C642-B95C-1456969E3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PHYS 8750 - </a:t>
            </a:r>
            <a:r>
              <a:rPr lang="nl-NL" dirty="0" err="1"/>
              <a:t>Fall</a:t>
            </a:r>
            <a:r>
              <a:rPr lang="nl-NL" dirty="0"/>
              <a:t> 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1CA7B7-FDA5-A747-87EE-69A679537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FBC1A-D1AB-074B-97D1-26C74082226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E09B7F-D4EA-1B4D-934E-22EAB769E89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Multiple time steps are used to computer the next time step.</a:t>
            </a:r>
          </a:p>
          <a:p>
            <a:r>
              <a:rPr lang="en-US" dirty="0"/>
              <a:t>Achieve high (usually second) order of accuracy, </a:t>
            </a:r>
            <a:r>
              <a:rPr lang="en-US" dirty="0">
                <a:solidFill>
                  <a:srgbClr val="C00000"/>
                </a:solidFill>
              </a:rPr>
              <a:t>without using too much storage</a:t>
            </a:r>
            <a:r>
              <a:rPr lang="en-US" dirty="0"/>
              <a:t>. </a:t>
            </a:r>
          </a:p>
          <a:p>
            <a:r>
              <a:rPr lang="en-US" dirty="0"/>
              <a:t>Physical and computational modes both exist. Need to suppress the errors arising from computation modes usually by </a:t>
            </a:r>
            <a:r>
              <a:rPr lang="en-US" dirty="0">
                <a:solidFill>
                  <a:srgbClr val="C00000"/>
                </a:solidFill>
              </a:rPr>
              <a:t>temporal filtering</a:t>
            </a:r>
            <a:r>
              <a:rPr lang="en-US" dirty="0"/>
              <a:t>. </a:t>
            </a:r>
          </a:p>
          <a:p>
            <a:r>
              <a:rPr lang="en-US" dirty="0"/>
              <a:t>Leapfrog &amp; Adams-</a:t>
            </a:r>
            <a:r>
              <a:rPr lang="en-US" dirty="0" err="1"/>
              <a:t>Bashforth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539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748E7-C9FC-4D4A-97D0-D105F3F0D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Multi-Step Scheme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0AA05E-860B-B145-80B5-F949B16EC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9/1/2020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89B296-DFC9-C642-B95C-1456969E3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PHYS 8750 - </a:t>
            </a:r>
            <a:r>
              <a:rPr lang="nl-NL" dirty="0" err="1"/>
              <a:t>Fall</a:t>
            </a:r>
            <a:r>
              <a:rPr lang="nl-NL" dirty="0"/>
              <a:t> 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1CA7B7-FDA5-A747-87EE-69A679537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FBC1A-D1AB-074B-97D1-26C74082226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E09B7F-D4EA-1B4D-934E-22EAB769E89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5552" y="1371600"/>
            <a:ext cx="2746248" cy="365760"/>
          </a:xfrm>
        </p:spPr>
        <p:txBody>
          <a:bodyPr>
            <a:noAutofit/>
          </a:bodyPr>
          <a:lstStyle/>
          <a:p>
            <a:r>
              <a:rPr lang="en-US" sz="2300" dirty="0">
                <a:solidFill>
                  <a:srgbClr val="C00000"/>
                </a:solidFill>
                <a:latin typeface="Copperplate" panose="02000504000000020004" pitchFamily="2" charset="77"/>
              </a:rPr>
              <a:t>Leapfrog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2">
                <a:extLst>
                  <a:ext uri="{FF2B5EF4-FFF2-40B4-BE49-F238E27FC236}">
                    <a16:creationId xmlns:a16="http://schemas.microsoft.com/office/drawing/2014/main" id="{BDB844B3-E9AB-8D47-A283-B1A35C7DA3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5800" y="1984248"/>
                <a:ext cx="3962400" cy="758952"/>
              </a:xfrm>
              <a:prstGeom prst="rect">
                <a:avLst/>
              </a:prstGeom>
              <a:solidFill>
                <a:srgbClr val="DDE5CB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2∆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=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Rectangle 2">
                <a:extLst>
                  <a:ext uri="{FF2B5EF4-FFF2-40B4-BE49-F238E27FC236}">
                    <a16:creationId xmlns:a16="http://schemas.microsoft.com/office/drawing/2014/main" id="{BDB844B3-E9AB-8D47-A283-B1A35C7DA3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1984248"/>
                <a:ext cx="3962400" cy="758952"/>
              </a:xfrm>
              <a:prstGeom prst="rect">
                <a:avLst/>
              </a:prstGeom>
              <a:blipFill>
                <a:blip r:embed="rId2"/>
                <a:stretch>
                  <a:fillRect l="-318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E533BE4F-137D-DD4E-A452-28AE26A6AF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1475" y="2074204"/>
                <a:ext cx="2366769" cy="545996"/>
              </a:xfrm>
              <a:prstGeom prst="rect">
                <a:avLst/>
              </a:prstGeom>
              <a:solidFill>
                <a:srgbClr val="DDE5CB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E533BE4F-137D-DD4E-A452-28AE26A6AF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81475" y="2074204"/>
                <a:ext cx="2366769" cy="5459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B49C0FC9-5A1A-7A49-AFAB-4E645FF5576C}"/>
              </a:ext>
            </a:extLst>
          </p:cNvPr>
          <p:cNvSpPr txBox="1">
            <a:spLocks/>
          </p:cNvSpPr>
          <p:nvPr/>
        </p:nvSpPr>
        <p:spPr>
          <a:xfrm>
            <a:off x="5029200" y="1479710"/>
            <a:ext cx="2746248" cy="365760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EA514141-17E2-404B-921D-98A7DE005D78}"/>
              </a:ext>
            </a:extLst>
          </p:cNvPr>
          <p:cNvSpPr txBox="1">
            <a:spLocks/>
          </p:cNvSpPr>
          <p:nvPr/>
        </p:nvSpPr>
        <p:spPr>
          <a:xfrm>
            <a:off x="225552" y="3581400"/>
            <a:ext cx="3354324" cy="36576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300" dirty="0">
                <a:solidFill>
                  <a:srgbClr val="C00000"/>
                </a:solidFill>
                <a:latin typeface="Copperplate" panose="02000504000000020004" pitchFamily="2" charset="77"/>
              </a:rPr>
              <a:t>Adams-</a:t>
            </a:r>
            <a:r>
              <a:rPr lang="en-US" sz="2300" dirty="0" err="1">
                <a:solidFill>
                  <a:srgbClr val="C00000"/>
                </a:solidFill>
                <a:latin typeface="Copperplate" panose="02000504000000020004" pitchFamily="2" charset="77"/>
              </a:rPr>
              <a:t>Bashforth</a:t>
            </a:r>
            <a:endParaRPr lang="en-US" sz="2300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857B05-7C7E-9443-AE3B-5F4CE3F533ED}"/>
              </a:ext>
            </a:extLst>
          </p:cNvPr>
          <p:cNvSpPr/>
          <p:nvPr/>
        </p:nvSpPr>
        <p:spPr>
          <a:xfrm>
            <a:off x="1405892" y="1899431"/>
            <a:ext cx="687324" cy="538969"/>
          </a:xfrm>
          <a:prstGeom prst="rect">
            <a:avLst/>
          </a:prstGeom>
          <a:noFill/>
          <a:ln w="25400"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2">
                <a:extLst>
                  <a:ext uri="{FF2B5EF4-FFF2-40B4-BE49-F238E27FC236}">
                    <a16:creationId xmlns:a16="http://schemas.microsoft.com/office/drawing/2014/main" id="{CFABAC04-8062-9F44-8A12-1E2B39BCC3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416" y="4107566"/>
                <a:ext cx="5453571" cy="758952"/>
              </a:xfrm>
              <a:prstGeom prst="rect">
                <a:avLst/>
              </a:prstGeom>
              <a:solidFill>
                <a:srgbClr val="DDE5CB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2" name="Rectangle 2">
                <a:extLst>
                  <a:ext uri="{FF2B5EF4-FFF2-40B4-BE49-F238E27FC236}">
                    <a16:creationId xmlns:a16="http://schemas.microsoft.com/office/drawing/2014/main" id="{CFABAC04-8062-9F44-8A12-1E2B39BCC3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3416" y="4107566"/>
                <a:ext cx="5453571" cy="7589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98E4EB9-E00C-534B-90E0-C7F250768EEA}"/>
              </a:ext>
            </a:extLst>
          </p:cNvPr>
          <p:cNvSpPr txBox="1"/>
          <p:nvPr/>
        </p:nvSpPr>
        <p:spPr>
          <a:xfrm>
            <a:off x="301752" y="27432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Since amplification factors for both physical and computational modes are 1, use </a:t>
            </a:r>
            <a:r>
              <a:rPr lang="en-US" sz="2000" dirty="0">
                <a:solidFill>
                  <a:srgbClr val="423BFF"/>
                </a:solidFill>
                <a:latin typeface="+mn-lt"/>
              </a:rPr>
              <a:t>temporal filtering </a:t>
            </a:r>
            <a:r>
              <a:rPr lang="en-US" sz="2000" dirty="0">
                <a:latin typeface="+mn-lt"/>
              </a:rPr>
              <a:t>to suppress computational models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3F433B-BA0F-6044-A60A-27572DC8A6C9}"/>
              </a:ext>
            </a:extLst>
          </p:cNvPr>
          <p:cNvSpPr/>
          <p:nvPr/>
        </p:nvSpPr>
        <p:spPr>
          <a:xfrm>
            <a:off x="3965796" y="4217557"/>
            <a:ext cx="1673004" cy="538969"/>
          </a:xfrm>
          <a:prstGeom prst="rect">
            <a:avLst/>
          </a:prstGeom>
          <a:noFill/>
          <a:ln w="25400"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CE49C6B-8CCC-0144-BDA1-A2761B62A9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2215"/>
          <a:stretch/>
        </p:blipFill>
        <p:spPr>
          <a:xfrm>
            <a:off x="5864352" y="3733800"/>
            <a:ext cx="3127248" cy="254669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2">
                <a:extLst>
                  <a:ext uri="{FF2B5EF4-FFF2-40B4-BE49-F238E27FC236}">
                    <a16:creationId xmlns:a16="http://schemas.microsoft.com/office/drawing/2014/main" id="{A98B2CAF-0BA6-4642-AA07-B44ECC8C3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415" y="4947734"/>
                <a:ext cx="5453571" cy="814328"/>
              </a:xfrm>
              <a:prstGeom prst="rect">
                <a:avLst/>
              </a:prstGeom>
              <a:solidFill>
                <a:srgbClr val="DDE5CB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9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9" name="Rectangle 2">
                <a:extLst>
                  <a:ext uri="{FF2B5EF4-FFF2-40B4-BE49-F238E27FC236}">
                    <a16:creationId xmlns:a16="http://schemas.microsoft.com/office/drawing/2014/main" id="{A98B2CAF-0BA6-4642-AA07-B44ECC8C3B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3415" y="4947734"/>
                <a:ext cx="5453571" cy="8143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58A6B168-0D4B-8444-8957-BDACB79E1023}"/>
              </a:ext>
            </a:extLst>
          </p:cNvPr>
          <p:cNvSpPr txBox="1"/>
          <p:nvPr/>
        </p:nvSpPr>
        <p:spPr>
          <a:xfrm>
            <a:off x="293415" y="5886400"/>
            <a:ext cx="4658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Filtering </a:t>
            </a:r>
            <a:r>
              <a:rPr lang="en-US" sz="2000" dirty="0">
                <a:solidFill>
                  <a:srgbClr val="423BFF"/>
                </a:solidFill>
                <a:latin typeface="+mn-lt"/>
              </a:rPr>
              <a:t>is inherently built </a:t>
            </a:r>
            <a:r>
              <a:rPr lang="en-US" sz="2000" dirty="0">
                <a:latin typeface="+mn-lt"/>
              </a:rPr>
              <a:t>in scheme</a:t>
            </a:r>
          </a:p>
        </p:txBody>
      </p:sp>
    </p:spTree>
    <p:extLst>
      <p:ext uri="{BB962C8B-B14F-4D97-AF65-F5344CB8AC3E}">
        <p14:creationId xmlns:p14="http://schemas.microsoft.com/office/powerpoint/2010/main" val="91837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1D863-D4EC-BF43-B0E9-A7443D242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Filtering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9F7B6C-468D-CF4F-B93E-87CF952EA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10/8/20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DE871D-A08E-A841-A8E4-490FAB5FA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PHYS 8750, Clemson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69DEF1-CE49-AB4B-918C-2B7429403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FBC1A-D1AB-074B-97D1-26C74082226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2A7B13-3E57-404F-AA19-A07A806E8FA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52400" y="1436632"/>
            <a:ext cx="8503920" cy="4683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C00000"/>
                </a:solidFill>
                <a:latin typeface="Copperplate" panose="02000504000000020004" pitchFamily="2" charset="77"/>
              </a:rPr>
              <a:t>1. Postprocessing Way: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2">
                <a:extLst>
                  <a:ext uri="{FF2B5EF4-FFF2-40B4-BE49-F238E27FC236}">
                    <a16:creationId xmlns:a16="http://schemas.microsoft.com/office/drawing/2014/main" id="{EF82D8F5-7DCF-2741-96E4-DA9D5CF6EB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300" y="1981200"/>
                <a:ext cx="4323588" cy="521728"/>
              </a:xfrm>
              <a:prstGeom prst="rect">
                <a:avLst/>
              </a:prstGeom>
              <a:solidFill>
                <a:srgbClr val="DDE5CB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7" name="Rectangle 2">
                <a:extLst>
                  <a:ext uri="{FF2B5EF4-FFF2-40B4-BE49-F238E27FC236}">
                    <a16:creationId xmlns:a16="http://schemas.microsoft.com/office/drawing/2014/main" id="{EF82D8F5-7DCF-2741-96E4-DA9D5CF6EB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5300" y="1981200"/>
                <a:ext cx="4323588" cy="521728"/>
              </a:xfrm>
              <a:prstGeom prst="rect">
                <a:avLst/>
              </a:prstGeom>
              <a:blipFill>
                <a:blip r:embed="rId2"/>
                <a:stretch>
                  <a:fillRect b="-2381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06FB74CE-186A-8542-A692-BF28104A9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300" y="2743200"/>
                <a:ext cx="3771142" cy="613447"/>
              </a:xfrm>
              <a:prstGeom prst="rect">
                <a:avLst/>
              </a:prstGeom>
              <a:solidFill>
                <a:srgbClr val="DDE5CB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acc>
                      </m:num>
                      <m:den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=1−2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𝑐𝑜𝑠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</p:txBody>
          </p:sp>
        </mc:Choice>
        <mc:Fallback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06FB74CE-186A-8542-A692-BF28104A96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5300" y="2743200"/>
                <a:ext cx="3771142" cy="613447"/>
              </a:xfrm>
              <a:prstGeom prst="rect">
                <a:avLst/>
              </a:prstGeom>
              <a:blipFill>
                <a:blip r:embed="rId3"/>
                <a:stretch>
                  <a:fillRect r="-1338" b="-8163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C204FCDA-ABD5-7C41-9BD2-8B7225E3F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799" y="1447800"/>
            <a:ext cx="3305173" cy="21752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2">
                <a:extLst>
                  <a:ext uri="{FF2B5EF4-FFF2-40B4-BE49-F238E27FC236}">
                    <a16:creationId xmlns:a16="http://schemas.microsoft.com/office/drawing/2014/main" id="{A35A2556-9E82-2746-9CAF-B517BB7BAF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600" y="4478857"/>
                <a:ext cx="3581400" cy="560208"/>
              </a:xfrm>
              <a:prstGeom prst="rect">
                <a:avLst/>
              </a:prstGeom>
              <a:solidFill>
                <a:srgbClr val="DDE5CB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𝑡𝐹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1" name="Rectangle 2">
                <a:extLst>
                  <a:ext uri="{FF2B5EF4-FFF2-40B4-BE49-F238E27FC236}">
                    <a16:creationId xmlns:a16="http://schemas.microsoft.com/office/drawing/2014/main" id="{A35A2556-9E82-2746-9CAF-B517BB7BAF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4478857"/>
                <a:ext cx="3581400" cy="5602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2">
                <a:extLst>
                  <a:ext uri="{FF2B5EF4-FFF2-40B4-BE49-F238E27FC236}">
                    <a16:creationId xmlns:a16="http://schemas.microsoft.com/office/drawing/2014/main" id="{6EC08258-2F48-9745-93FE-EF10BDBF53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600" y="5257800"/>
                <a:ext cx="3581400" cy="711755"/>
              </a:xfrm>
              <a:prstGeom prst="rect">
                <a:avLst/>
              </a:prstGeom>
              <a:solidFill>
                <a:srgbClr val="DDE5CB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2" name="Rectangle 2">
                <a:extLst>
                  <a:ext uri="{FF2B5EF4-FFF2-40B4-BE49-F238E27FC236}">
                    <a16:creationId xmlns:a16="http://schemas.microsoft.com/office/drawing/2014/main" id="{6EC08258-2F48-9745-93FE-EF10BDBF53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5257800"/>
                <a:ext cx="3581400" cy="711755"/>
              </a:xfrm>
              <a:prstGeom prst="rect">
                <a:avLst/>
              </a:prstGeom>
              <a:blipFill>
                <a:blip r:embed="rId6"/>
                <a:stretch>
                  <a:fillRect b="-5172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1">
            <a:extLst>
              <a:ext uri="{FF2B5EF4-FFF2-40B4-BE49-F238E27FC236}">
                <a16:creationId xmlns:a16="http://schemas.microsoft.com/office/drawing/2014/main" id="{E62D4C7B-5758-0343-BA26-620B817DEE0B}"/>
              </a:ext>
            </a:extLst>
          </p:cNvPr>
          <p:cNvSpPr txBox="1">
            <a:spLocks/>
          </p:cNvSpPr>
          <p:nvPr/>
        </p:nvSpPr>
        <p:spPr>
          <a:xfrm>
            <a:off x="-304798" y="3581400"/>
            <a:ext cx="4114798" cy="561711"/>
          </a:xfrm>
          <a:prstGeom prst="rect">
            <a:avLst/>
          </a:prstGeom>
          <a:ln w="25400">
            <a:noFill/>
          </a:ln>
        </p:spPr>
        <p:txBody>
          <a:bodyPr/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400" dirty="0">
                <a:solidFill>
                  <a:srgbClr val="C00000"/>
                </a:solidFill>
                <a:latin typeface="Copperplate" panose="02000504000000020004" pitchFamily="2" charset="77"/>
              </a:rPr>
              <a:t>2. Interactive Way: Asselin-filtered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975486D-6AF0-564E-96AF-8E966563F4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9103" y="4038600"/>
            <a:ext cx="5072497" cy="214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74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C605FF-EFED-3748-9045-D217A3F7D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9/1/2020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CE6359-8DA3-6E43-978C-7BE52A67D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PHYS 8750 - </a:t>
            </a:r>
            <a:r>
              <a:rPr lang="nl-NL" dirty="0" err="1"/>
              <a:t>Fall</a:t>
            </a:r>
            <a:r>
              <a:rPr lang="nl-NL" dirty="0"/>
              <a:t> 2020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C1809-8D0F-A840-9755-574540133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729D-F1A8-6B45-A5E7-FDC85B8DA35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444E41-A2BE-FB4E-9440-99257B6606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56" r="9166"/>
          <a:stretch/>
        </p:blipFill>
        <p:spPr>
          <a:xfrm>
            <a:off x="296754" y="1447800"/>
            <a:ext cx="8534401" cy="352634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870FB7B-FCCB-834E-9C36-5683A6FA75EC}"/>
              </a:ext>
            </a:extLst>
          </p:cNvPr>
          <p:cNvSpPr txBox="1">
            <a:spLocks/>
          </p:cNvSpPr>
          <p:nvPr/>
        </p:nvSpPr>
        <p:spPr>
          <a:xfrm>
            <a:off x="304800" y="231648"/>
            <a:ext cx="8534400" cy="758952"/>
          </a:xfrm>
          <a:prstGeom prst="rect">
            <a:avLst/>
          </a:prstGeom>
        </p:spPr>
        <p:txBody>
          <a:bodyPr/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/>
              <a:t>Oscillation Problem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0EE39E5-E253-EF4B-A880-73D504911F62}"/>
              </a:ext>
            </a:extLst>
          </p:cNvPr>
          <p:cNvSpPr txBox="1">
            <a:spLocks/>
          </p:cNvSpPr>
          <p:nvPr/>
        </p:nvSpPr>
        <p:spPr>
          <a:xfrm>
            <a:off x="398488" y="853537"/>
            <a:ext cx="8288311" cy="441863"/>
          </a:xfrm>
          <a:prstGeom prst="rect">
            <a:avLst/>
          </a:prstGeom>
          <a:ln w="25400">
            <a:solidFill>
              <a:srgbClr val="7030A0"/>
            </a:solidFill>
          </a:ln>
        </p:spPr>
        <p:txBody>
          <a:bodyPr/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400" b="1" dirty="0">
                <a:solidFill>
                  <a:srgbClr val="C00000"/>
                </a:solidFill>
                <a:latin typeface="Copperplate" panose="02000504000000020004" pitchFamily="2" charset="77"/>
              </a:rPr>
              <a:t>Leapfrog w/wo filter, and Adams-</a:t>
            </a:r>
            <a:r>
              <a:rPr lang="en-US" sz="2400" b="1" dirty="0" err="1">
                <a:solidFill>
                  <a:srgbClr val="C00000"/>
                </a:solidFill>
                <a:latin typeface="Copperplate" panose="02000504000000020004" pitchFamily="2" charset="77"/>
              </a:rPr>
              <a:t>Bashforth</a:t>
            </a:r>
            <a:endParaRPr lang="en-US" sz="2400" b="1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0428DA-462C-D74A-ACEC-0D73C67ECC6D}"/>
              </a:ext>
            </a:extLst>
          </p:cNvPr>
          <p:cNvSpPr/>
          <p:nvPr/>
        </p:nvSpPr>
        <p:spPr>
          <a:xfrm>
            <a:off x="336030" y="5001161"/>
            <a:ext cx="8534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423BFF"/>
                </a:solidFill>
                <a:latin typeface="+mj-lt"/>
              </a:rPr>
              <a:t>Code: LF_AB_StabilityAmplification_ODE_OscillationProb_7.m     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/>
              <a:t>LF: would suffer computational mode</a:t>
            </a:r>
            <a:r>
              <a:rPr lang="en-US" sz="2000" dirty="0">
                <a:latin typeface="+mj-lt"/>
              </a:rPr>
              <a:t> 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/>
              <a:t>Asselin-LF: damp computational mode, accurate amplitude.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/>
              <a:t>AB: damp computational mode, errors contaminate</a:t>
            </a:r>
          </a:p>
        </p:txBody>
      </p:sp>
    </p:spTree>
    <p:extLst>
      <p:ext uri="{BB962C8B-B14F-4D97-AF65-F5344CB8AC3E}">
        <p14:creationId xmlns:p14="http://schemas.microsoft.com/office/powerpoint/2010/main" val="206334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38A5E-7D26-D540-9A6D-848097C35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8534400" cy="758952"/>
          </a:xfrm>
        </p:spPr>
        <p:txBody>
          <a:bodyPr/>
          <a:lstStyle/>
          <a:p>
            <a:r>
              <a:rPr lang="en-US" b="1" dirty="0"/>
              <a:t>Chapter 3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71FACB-29DD-2C4D-B270-F193EEE10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9/1/2020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E70D5D-E6E2-9D4F-A5F2-ECF67A22F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PHYS 8750 - </a:t>
            </a:r>
            <a:r>
              <a:rPr lang="nl-NL" dirty="0" err="1"/>
              <a:t>Fall</a:t>
            </a:r>
            <a:r>
              <a:rPr lang="nl-NL" dirty="0"/>
              <a:t> 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DD3808-ED30-DB44-B678-A04AFB2A0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FBC1A-D1AB-074B-97D1-26C74082226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147585-8733-754F-B5D4-00A1B182715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2004327"/>
          </a:xfrm>
        </p:spPr>
        <p:txBody>
          <a:bodyPr/>
          <a:lstStyle/>
          <a:p>
            <a:pPr marL="274320" lvl="1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06DC11-77E7-274A-9DED-C38B2FB7935A}"/>
                  </a:ext>
                </a:extLst>
              </p:cNvPr>
              <p:cNvSpPr txBox="1"/>
              <p:nvPr/>
            </p:nvSpPr>
            <p:spPr>
              <a:xfrm>
                <a:off x="276549" y="1295400"/>
                <a:ext cx="8638851" cy="2154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PDEs (when both time and space are present)</a:t>
                </a:r>
                <a:endParaRPr lang="en-US" dirty="0">
                  <a:solidFill>
                    <a:srgbClr val="002060"/>
                  </a:solidFill>
                </a:endParaRP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New Concepts:</a:t>
                </a:r>
                <a:endParaRPr lang="en-US" sz="2000" dirty="0">
                  <a:solidFill>
                    <a:srgbClr val="002060"/>
                  </a:solidFill>
                  <a:latin typeface="+mj-lt"/>
                </a:endParaRPr>
              </a:p>
              <a:p>
                <a:pPr marL="457200" indent="-457200">
                  <a:buAutoNum type="arabicPeriod"/>
                </a:pPr>
                <a:r>
                  <a:rPr lang="en-US" sz="2200" dirty="0">
                    <a:solidFill>
                      <a:srgbClr val="002060"/>
                    </a:solidFill>
                    <a:latin typeface="+mj-lt"/>
                  </a:rPr>
                  <a:t>Courant number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sz="22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2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2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2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2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200" dirty="0">
                    <a:solidFill>
                      <a:srgbClr val="002060"/>
                    </a:solidFill>
                    <a:latin typeface="+mj-lt"/>
                  </a:rPr>
                  <a:t>)              put constraints on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2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200" dirty="0">
                    <a:solidFill>
                      <a:srgbClr val="002060"/>
                    </a:solidFill>
                    <a:latin typeface="+mj-lt"/>
                  </a:rPr>
                  <a:t> </a:t>
                </a:r>
              </a:p>
              <a:p>
                <a:pPr marL="457200" indent="-457200">
                  <a:buAutoNum type="arabicPeriod"/>
                </a:pPr>
                <a:r>
                  <a:rPr lang="en-US" sz="2200" dirty="0">
                    <a:solidFill>
                      <a:srgbClr val="002060"/>
                    </a:solidFill>
                    <a:latin typeface="+mj-lt"/>
                  </a:rPr>
                  <a:t>Von Neumann’s method: decompose solution to different wave scales	   Amplification factor depends on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2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200" dirty="0">
                    <a:solidFill>
                      <a:srgbClr val="002060"/>
                    </a:solidFill>
                    <a:latin typeface="+mj-lt"/>
                  </a:rPr>
                  <a:t>.</a:t>
                </a:r>
              </a:p>
              <a:p>
                <a:pPr marL="457200" indent="-457200">
                  <a:buAutoNum type="arabicPeriod"/>
                </a:pPr>
                <a:endParaRPr lang="en-US" sz="20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06DC11-77E7-274A-9DED-C38B2FB79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49" y="1295400"/>
                <a:ext cx="8638851" cy="2154436"/>
              </a:xfrm>
              <a:prstGeom prst="rect">
                <a:avLst/>
              </a:prstGeom>
              <a:blipFill>
                <a:blip r:embed="rId3"/>
                <a:stretch>
                  <a:fillRect l="-1028" t="-2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1BF8E7-D8A5-0842-A97C-B7CBE4C92A27}"/>
                  </a:ext>
                </a:extLst>
              </p:cNvPr>
              <p:cNvSpPr txBox="1"/>
              <p:nvPr/>
            </p:nvSpPr>
            <p:spPr>
              <a:xfrm>
                <a:off x="762000" y="2971800"/>
                <a:ext cx="7086600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423BFF"/>
                    </a:solidFill>
                  </a:rPr>
                  <a:t>Key Issue: </a:t>
                </a:r>
              </a:p>
              <a:p>
                <a:pPr algn="ctr"/>
                <a:r>
                  <a:rPr lang="en-US" sz="2200" dirty="0">
                    <a:solidFill>
                      <a:srgbClr val="423BFF"/>
                    </a:solidFill>
                    <a:latin typeface="+mn-lt"/>
                  </a:rPr>
                  <a:t>How to enable larger </a:t>
                </a:r>
                <a14:m>
                  <m:oMath xmlns:m="http://schemas.openxmlformats.org/officeDocument/2006/math">
                    <m:r>
                      <a:rPr lang="en-US" sz="2200" b="0" i="1">
                        <a:solidFill>
                          <a:srgbClr val="423BFF"/>
                        </a:solidFill>
                        <a:latin typeface="+mn-lt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200" b="0" i="1">
                        <a:solidFill>
                          <a:srgbClr val="423BFF"/>
                        </a:solidFill>
                        <a:latin typeface="+mn-lt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200" dirty="0">
                    <a:solidFill>
                      <a:srgbClr val="423BFF"/>
                    </a:solidFill>
                    <a:latin typeface="+mn-lt"/>
                  </a:rPr>
                  <a:t> for stability.</a:t>
                </a:r>
              </a:p>
              <a:p>
                <a:pPr algn="ctr"/>
                <a:r>
                  <a:rPr lang="en-US" sz="2200" dirty="0">
                    <a:solidFill>
                      <a:srgbClr val="423BFF"/>
                    </a:solidFill>
                    <a:latin typeface="+mn-lt"/>
                  </a:rPr>
                  <a:t>How to suppress short-scale waves.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1BF8E7-D8A5-0842-A97C-B7CBE4C92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2971800"/>
                <a:ext cx="7086600" cy="1138773"/>
              </a:xfrm>
              <a:prstGeom prst="rect">
                <a:avLst/>
              </a:prstGeom>
              <a:blipFill>
                <a:blip r:embed="rId4"/>
                <a:stretch>
                  <a:fillRect t="-4396" b="-8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BE18DC1E-F5B2-6448-A333-611C397C005A}"/>
              </a:ext>
            </a:extLst>
          </p:cNvPr>
          <p:cNvSpPr txBox="1">
            <a:spLocks/>
          </p:cNvSpPr>
          <p:nvPr/>
        </p:nvSpPr>
        <p:spPr>
          <a:xfrm>
            <a:off x="454152" y="1679448"/>
            <a:ext cx="8503920" cy="20043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 fontAlgn="auto">
              <a:spcAft>
                <a:spcPts val="0"/>
              </a:spcAft>
              <a:buFont typeface="Wingdings"/>
              <a:buNone/>
            </a:pPr>
            <a:r>
              <a:rPr lang="en-US">
                <a:solidFill>
                  <a:srgbClr val="C00000"/>
                </a:solidFill>
              </a:rPr>
              <a:t>	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F50F557A-2EE1-BA47-A83E-866CDCECCE49}"/>
              </a:ext>
            </a:extLst>
          </p:cNvPr>
          <p:cNvSpPr txBox="1">
            <a:spLocks/>
          </p:cNvSpPr>
          <p:nvPr/>
        </p:nvSpPr>
        <p:spPr>
          <a:xfrm>
            <a:off x="-115824" y="5402820"/>
            <a:ext cx="8004048" cy="20043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31520" lvl="1" indent="-457200" fontAlgn="auto">
              <a:spcAft>
                <a:spcPts val="0"/>
              </a:spcAft>
              <a:buFont typeface="Wingdings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A98331-A7CD-A546-8472-518D5B1C14AE}"/>
              </a:ext>
            </a:extLst>
          </p:cNvPr>
          <p:cNvCxnSpPr>
            <a:cxnSpLocks/>
          </p:cNvCxnSpPr>
          <p:nvPr/>
        </p:nvCxnSpPr>
        <p:spPr>
          <a:xfrm>
            <a:off x="4152900" y="2209800"/>
            <a:ext cx="685800" cy="0"/>
          </a:xfrm>
          <a:prstGeom prst="straightConnector1">
            <a:avLst/>
          </a:prstGeom>
          <a:ln w="25400">
            <a:solidFill>
              <a:srgbClr val="0070C0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C120AA7-B5E6-2C40-A4BC-F7BF6CB2A6BC}"/>
              </a:ext>
            </a:extLst>
          </p:cNvPr>
          <p:cNvSpPr txBox="1"/>
          <p:nvPr/>
        </p:nvSpPr>
        <p:spPr>
          <a:xfrm>
            <a:off x="232756" y="4634259"/>
            <a:ext cx="43392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E7B04"/>
                </a:solidFill>
              </a:rPr>
              <a:t>Strategies: </a:t>
            </a:r>
          </a:p>
          <a:p>
            <a:pPr marL="457200" indent="-457200">
              <a:buAutoNum type="arabicPeriod"/>
            </a:pPr>
            <a:r>
              <a:rPr lang="en-US" sz="2200" dirty="0">
                <a:solidFill>
                  <a:srgbClr val="0E7B04"/>
                </a:solidFill>
                <a:latin typeface="+mn-lt"/>
              </a:rPr>
              <a:t>Higher-order of schemes by involving more spatial points.</a:t>
            </a:r>
          </a:p>
          <a:p>
            <a:pPr marL="457200" indent="-457200">
              <a:buAutoNum type="arabicPeriod"/>
            </a:pPr>
            <a:r>
              <a:rPr lang="en-US" sz="2200" dirty="0">
                <a:solidFill>
                  <a:srgbClr val="0E7B04"/>
                </a:solidFill>
                <a:latin typeface="+mn-lt"/>
              </a:rPr>
              <a:t>Apply spatial filtering.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397965-00D4-FB42-8F78-769C134DDFAE}"/>
              </a:ext>
            </a:extLst>
          </p:cNvPr>
          <p:cNvCxnSpPr>
            <a:cxnSpLocks/>
          </p:cNvCxnSpPr>
          <p:nvPr/>
        </p:nvCxnSpPr>
        <p:spPr>
          <a:xfrm>
            <a:off x="1600200" y="2895600"/>
            <a:ext cx="685800" cy="0"/>
          </a:xfrm>
          <a:prstGeom prst="straightConnector1">
            <a:avLst/>
          </a:prstGeom>
          <a:ln w="25400">
            <a:solidFill>
              <a:srgbClr val="0070C0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A7E24A6-E9DB-134D-96CA-7FCFFB7574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41" r="8330" b="21241"/>
          <a:stretch/>
        </p:blipFill>
        <p:spPr>
          <a:xfrm>
            <a:off x="4724400" y="4595699"/>
            <a:ext cx="4038600" cy="18051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C1CC71-FC79-4B41-809A-E2EF40E30DF1}"/>
              </a:ext>
            </a:extLst>
          </p:cNvPr>
          <p:cNvSpPr txBox="1"/>
          <p:nvPr/>
        </p:nvSpPr>
        <p:spPr>
          <a:xfrm>
            <a:off x="4038600" y="4202668"/>
            <a:ext cx="5067299" cy="369332"/>
          </a:xfrm>
          <a:prstGeom prst="rect">
            <a:avLst/>
          </a:prstGeom>
          <a:solidFill>
            <a:schemeClr val="bg1"/>
          </a:solidFill>
          <a:ln>
            <a:solidFill>
              <a:srgbClr val="3366FF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800" dirty="0">
                <a:solidFill>
                  <a:srgbClr val="0E7B04"/>
                </a:solidFill>
                <a:latin typeface="+mn-lt"/>
              </a:rPr>
              <a:t>CFL condition: Domain 1 includes Domain 2. </a:t>
            </a:r>
          </a:p>
        </p:txBody>
      </p:sp>
    </p:spTree>
    <p:extLst>
      <p:ext uri="{BB962C8B-B14F-4D97-AF65-F5344CB8AC3E}">
        <p14:creationId xmlns:p14="http://schemas.microsoft.com/office/powerpoint/2010/main" val="41525126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{7CC52A0E-4913-E740-9990-53448C2E12E3}tf10001060</Template>
  <TotalTime>21052</TotalTime>
  <Words>784</Words>
  <Application>Microsoft Macintosh PowerPoint</Application>
  <PresentationFormat>Letter Paper (8.5x11 in)</PresentationFormat>
  <Paragraphs>196</Paragraphs>
  <Slides>14</Slides>
  <Notes>4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Cambria Math</vt:lpstr>
      <vt:lpstr>Copperplate</vt:lpstr>
      <vt:lpstr>Courier New</vt:lpstr>
      <vt:lpstr>Georgia</vt:lpstr>
      <vt:lpstr>Wingdings</vt:lpstr>
      <vt:lpstr>Wingdings 2</vt:lpstr>
      <vt:lpstr>Civic</vt:lpstr>
      <vt:lpstr>PHYS 8750 Numerical Fluid Dynamics</vt:lpstr>
      <vt:lpstr>PHYS 8750 </vt:lpstr>
      <vt:lpstr>Summary of Chapter 1-4</vt:lpstr>
      <vt:lpstr>PowerPoint Presentation</vt:lpstr>
      <vt:lpstr>Multi-Step Scheme</vt:lpstr>
      <vt:lpstr>Multi-Step Scheme</vt:lpstr>
      <vt:lpstr>Temporal Filtering</vt:lpstr>
      <vt:lpstr>PowerPoint Presentation</vt:lpstr>
      <vt:lpstr>Chapter 3</vt:lpstr>
      <vt:lpstr>Takacs’s Schemes (Lax-Wendroff)</vt:lpstr>
      <vt:lpstr>Spatial Filtering</vt:lpstr>
      <vt:lpstr>Multiple Dependent Variables/Staggered Grids</vt:lpstr>
      <vt:lpstr>PowerPoint Presentation</vt:lpstr>
      <vt:lpstr>PowerPoint Presentation</vt:lpstr>
    </vt:vector>
  </TitlesOfParts>
  <Company>University of Illinois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Atms 502</dc:title>
  <dc:creator>Brian Jewett</dc:creator>
  <cp:lastModifiedBy>Xian Lu</cp:lastModifiedBy>
  <cp:revision>1614</cp:revision>
  <cp:lastPrinted>2020-09-25T15:45:55Z</cp:lastPrinted>
  <dcterms:created xsi:type="dcterms:W3CDTF">2011-08-23T15:17:26Z</dcterms:created>
  <dcterms:modified xsi:type="dcterms:W3CDTF">2020-10-08T19:37:08Z</dcterms:modified>
</cp:coreProperties>
</file>